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7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BDF2"/>
    <a:srgbClr val="FFE652"/>
    <a:srgbClr val="FF6571"/>
    <a:srgbClr val="FFBD64"/>
    <a:srgbClr val="AFF320"/>
    <a:srgbClr val="E6AFEC"/>
    <a:srgbClr val="D26CD9"/>
    <a:srgbClr val="48BEF2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24318A-1A9F-4467-85FA-F9E7AB265BE8}" v="22" dt="2025-07-07T09:43:44.564"/>
    <p1510:client id="{835D72BA-F9D8-7AF7-F0C5-EF060469062E}" v="6" dt="2025-07-07T19:00:27.1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1" autoAdjust="0"/>
    <p:restoredTop sz="95274" autoAdjust="0"/>
  </p:normalViewPr>
  <p:slideViewPr>
    <p:cSldViewPr snapToGrid="0">
      <p:cViewPr varScale="1">
        <p:scale>
          <a:sx n="82" d="100"/>
          <a:sy n="82" d="100"/>
        </p:scale>
        <p:origin x="6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9" Type="http://schemas.microsoft.com/office/2015/10/relationships/revisionInfo" Target="revisionInfo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3B11F4BB-1DCE-A64F-A70D-AC09F4E7625E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2D279EB3-DF7D-8448-A0F6-B54B04E36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7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279EB3-DF7D-8448-A0F6-B54B04E3643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964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0D2F9-CA97-F192-5600-B9634EDF8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ACC1A8-1C35-1F5E-0628-964589EB4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1A756-2207-AC1A-5B7E-4D94172AD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169FC-EA26-04F7-5FFE-DB32F0321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2493B-2A7E-9959-86CE-48818D79F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53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B3F45-6F33-418D-2627-C7470C2D8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FE033-BCF1-9816-3A86-2EE78ED15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26DD9-67BF-5EBB-D3A8-4315B1C94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2C37D0-635B-CF9E-93BD-2EF3CFA8F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20C7B-B3AF-32E6-05EE-0D0B1AC06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166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1C0C5-AEAB-90D5-47BE-035636882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B9CAC3-FD36-4DD2-D9E0-582EF3095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3C53F-BB14-DEED-7999-17E41FB1B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97AC9-7ACF-AF4F-5EC1-DAADFB33F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6E6AC-2B40-E266-CF9D-65785C8DA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749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1EF42-3A4C-0E8C-2919-6995680D3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2FC49-0C73-E73D-F33C-8ED198B61E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7DC773-F165-C599-9FA4-7AB9D19BFF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C4A76D-6D94-C2E2-0A53-C94172BBA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ED423-D793-58C6-4F03-CE771E9B6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08A863-3D5F-0903-E71E-6466910F3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204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9DD87-9BB3-8454-0645-521EB6EBD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B35DF-B6B8-319E-1780-7592C600F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C8ED3-4C27-E673-9678-F3D227499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4921E5-442D-0B9B-FA25-C43EE3C63E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07D144-869E-9C3E-88CE-4C7EF6CCD7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9B895F-5E37-75CE-71E5-837B88E03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C84755-5CDD-4962-AE0A-BEBAEBB1B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BF712A-1677-9D18-46DB-6DDB21EA9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7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54AEB-8F53-A817-D0FE-0C554FFC9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4C0054-E822-BBA0-2777-A7CBDCFD1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F8512-22CC-FA4C-F5C0-A260C0A18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93437-EF93-93C0-7A44-B1673DC7C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135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9AE57-4D32-97D5-64A2-83C8A338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7A5A61-FC6C-E3C7-1E27-9F3D495B4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BFE85D-CAB3-D822-22F6-EDDED8C20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5681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0CDAC-1E6B-5F8C-AEE2-69C154235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48CA2-0699-4BD1-D050-9D0F97A98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88DDF9-1985-09C9-3A5C-42CD00F86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B24EC0-F5A8-AD13-F4CD-D7FC0E2C2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AFAF4-2C83-7DDF-F0A7-93962638E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73AE61-D6BC-3782-777F-998A5447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50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FAD43-21A5-82FA-CC95-DFE082876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A4A330-4A78-1F09-5F95-2FB2149C2D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45581-886A-424C-8BC5-5522AE0C9E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2079AF-C09A-BE3E-92D7-260108FEE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AB16C8-9015-C231-9EC8-3B302936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8FC27-6C2F-6C36-524A-AC18209E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62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19AEB-07B3-E524-DEF2-F1F71BD50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897AE7-A699-90EA-128B-E41FE8891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E33B-9F99-CF28-17BE-903075275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C5ABA-3A9E-A7B3-3CC9-C77FD2706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10EDD-864A-69B6-90A2-AA33E4C32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488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E4E468-FDD3-D5F4-BAEE-C736F38C7D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C414FE-04B5-8151-A177-A6A7F8FCE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7DE9A-9C80-E7AB-547F-CC705F4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A537E-8A82-1BE1-2443-B300E2A6A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31A4E-CFFF-FA05-5533-78C1B46FD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708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138918-7588-D50D-3580-6C0107D8C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5CB80-CC1F-E44F-F910-90B63E7D44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033C7-572A-E0AA-FB08-F1B0548814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D5061-9745-6A4B-A970-34B6A9BD5BC3}" type="datetimeFigureOut">
              <a:rPr lang="en-GB" smtClean="0"/>
              <a:t>08/01/2026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EEDE2-6B94-E9AC-1F5E-CBE87A59C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759C6-B9E4-C832-51AB-DEFEFDDFB2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506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AB89888-C9F5-3B13-2D96-AEDDADFB43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349482"/>
              </p:ext>
            </p:extLst>
          </p:nvPr>
        </p:nvGraphicFramePr>
        <p:xfrm>
          <a:off x="142363" y="1182754"/>
          <a:ext cx="4409543" cy="16107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9543">
                  <a:extLst>
                    <a:ext uri="{9D8B030D-6E8A-4147-A177-3AD203B41FA5}">
                      <a16:colId xmlns:a16="http://schemas.microsoft.com/office/drawing/2014/main" val="3779118157"/>
                    </a:ext>
                  </a:extLst>
                </a:gridCol>
              </a:tblGrid>
              <a:tr h="339833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What should I already know?</a:t>
                      </a:r>
                      <a:endParaRPr lang="en-GB" sz="14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AF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199361"/>
                  </a:ext>
                </a:extLst>
              </a:tr>
              <a:tr h="127094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97657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03F5076-9B99-04FD-B2C0-CE35CD1C44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131070"/>
              </p:ext>
            </p:extLst>
          </p:nvPr>
        </p:nvGraphicFramePr>
        <p:xfrm>
          <a:off x="120975" y="2927147"/>
          <a:ext cx="4434348" cy="38052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3284">
                  <a:extLst>
                    <a:ext uri="{9D8B030D-6E8A-4147-A177-3AD203B41FA5}">
                      <a16:colId xmlns:a16="http://schemas.microsoft.com/office/drawing/2014/main" val="3092997082"/>
                    </a:ext>
                  </a:extLst>
                </a:gridCol>
                <a:gridCol w="3231064">
                  <a:extLst>
                    <a:ext uri="{9D8B030D-6E8A-4147-A177-3AD203B41FA5}">
                      <a16:colId xmlns:a16="http://schemas.microsoft.com/office/drawing/2014/main" val="2401306284"/>
                    </a:ext>
                  </a:extLst>
                </a:gridCol>
              </a:tblGrid>
              <a:tr h="40409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Key Voca</a:t>
                      </a:r>
                      <a:r>
                        <a:rPr lang="en-GB" sz="16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b</a:t>
                      </a: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ulary: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F320">
                        <a:alpha val="5215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11706"/>
                  </a:ext>
                </a:extLst>
              </a:tr>
              <a:tr h="543233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Mayor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head of a town, borough or county</a:t>
                      </a:r>
                      <a:r>
                        <a:rPr lang="en-GB" sz="11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council.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780469"/>
                  </a:ext>
                </a:extLst>
              </a:tr>
              <a:tr h="403082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Councillor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member of a council.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396240"/>
                  </a:ext>
                </a:extLst>
              </a:tr>
              <a:tr h="403082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Crank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type of punishments</a:t>
                      </a:r>
                      <a:r>
                        <a:rPr lang="en-GB" sz="11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prisoners would have to turn multiple times a day.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124757"/>
                  </a:ext>
                </a:extLst>
              </a:tr>
              <a:tr h="393355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Artefacts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object made or modified by a human being, typically one of cultural or historical interest.</a:t>
                      </a:r>
                      <a:endParaRPr lang="en-GB" sz="8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37082"/>
                  </a:ext>
                </a:extLst>
              </a:tr>
              <a:tr h="440747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Town Hall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building used for the administration of local government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b="0" kern="100" dirty="0">
                        <a:solidFill>
                          <a:srgbClr val="45BDF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93048"/>
                  </a:ext>
                </a:extLst>
              </a:tr>
              <a:tr h="380410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Commemorate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recall and show respect for (someone or something).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011051"/>
                  </a:ext>
                </a:extLst>
              </a:tr>
              <a:tr h="321340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Chronology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arrangement of events or dates in the order of their occurrence.</a:t>
                      </a:r>
                      <a:endParaRPr lang="en-GB" sz="800" b="0" kern="1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673362"/>
                  </a:ext>
                </a:extLst>
              </a:tr>
              <a:tr h="482887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Sources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Evidence taken from the past these can be primary or secondary.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31986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F9F3430-F2F1-6977-D0AC-480F4D5147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050813"/>
              </p:ext>
            </p:extLst>
          </p:nvPr>
        </p:nvGraphicFramePr>
        <p:xfrm>
          <a:off x="4634745" y="1192156"/>
          <a:ext cx="7434066" cy="16013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434066">
                  <a:extLst>
                    <a:ext uri="{9D8B030D-6E8A-4147-A177-3AD203B41FA5}">
                      <a16:colId xmlns:a16="http://schemas.microsoft.com/office/drawing/2014/main" val="2383679079"/>
                    </a:ext>
                  </a:extLst>
                </a:gridCol>
              </a:tblGrid>
              <a:tr h="303355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00" dirty="0" smtClean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Burnley Town</a:t>
                      </a:r>
                      <a:r>
                        <a:rPr lang="en-GB" sz="1400" b="1" kern="100" baseline="0" dirty="0" smtClean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 Hall and Police station over the Years: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53713"/>
                  </a:ext>
                </a:extLst>
              </a:tr>
              <a:tr h="1298020">
                <a:tc>
                  <a:txBody>
                    <a:bodyPr/>
                    <a:lstStyle/>
                    <a:p>
                      <a:pPr fontAlgn="base"/>
                      <a:r>
                        <a:rPr lang="en-GB" sz="1200" kern="100" dirty="0">
                          <a:effectLst/>
                        </a:rPr>
                        <a:t>                 </a:t>
                      </a:r>
                      <a:r>
                        <a:rPr lang="en-GB" sz="1200" kern="100" dirty="0" smtClean="0">
                          <a:effectLst/>
                        </a:rPr>
                        <a:t>                                                                                                                        </a:t>
                      </a:r>
                      <a:endParaRPr lang="en-GB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235248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000F049F-F22F-6386-66A6-6DDB90E2C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2440" y="82461"/>
            <a:ext cx="1097725" cy="992606"/>
          </a:xfrm>
          <a:prstGeom prst="rect">
            <a:avLst/>
          </a:prstGeom>
        </p:spPr>
      </p:pic>
      <p:sp>
        <p:nvSpPr>
          <p:cNvPr id="18" name="Rounded Rectangle 2">
            <a:extLst>
              <a:ext uri="{FF2B5EF4-FFF2-40B4-BE49-F238E27FC236}">
                <a16:creationId xmlns:a16="http://schemas.microsoft.com/office/drawing/2014/main" id="{E74DA26F-1E62-B19B-0861-A886F13B5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587" y="87339"/>
            <a:ext cx="8334118" cy="468312"/>
          </a:xfrm>
          <a:prstGeom prst="roundRect">
            <a:avLst>
              <a:gd name="adj" fmla="val 16667"/>
            </a:avLst>
          </a:prstGeom>
          <a:solidFill>
            <a:srgbClr val="E8F4FF"/>
          </a:solidFill>
          <a:ln w="12700">
            <a:solidFill>
              <a:srgbClr val="2F549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Holy Trinity C of E Primary School- History Knowledge Organisers – Year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2F5597"/>
                </a:solidFill>
                <a:effectLst/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1" name="AutoShape 4">
            <a:extLst>
              <a:ext uri="{FF2B5EF4-FFF2-40B4-BE49-F238E27FC236}">
                <a16:creationId xmlns:a16="http://schemas.microsoft.com/office/drawing/2014/main" id="{3BE01CA9-988D-5831-D15B-A885F3ABF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636" y="82461"/>
            <a:ext cx="1999583" cy="966676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/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r>
              <a:rPr lang="en-GB" sz="1400" dirty="0">
                <a:solidFill>
                  <a:srgbClr val="0070C0"/>
                </a:solidFill>
                <a:latin typeface="Sassoon Primary Std" panose="020B0503020103030203" pitchFamily="34" charset="0"/>
              </a:rPr>
              <a:t>Substantive Concept:  </a:t>
            </a:r>
            <a:r>
              <a:rPr lang="en-GB" sz="1400" dirty="0" smtClean="0">
                <a:solidFill>
                  <a:srgbClr val="0070C0"/>
                </a:solidFill>
                <a:latin typeface="Sassoon Primary Std" panose="020B0503020103030203" pitchFamily="34" charset="0"/>
              </a:rPr>
              <a:t>Justice and Equality</a:t>
            </a:r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r>
              <a:rPr lang="en-GB" sz="1400" dirty="0">
                <a:solidFill>
                  <a:srgbClr val="FF0000"/>
                </a:solidFill>
                <a:latin typeface="Sassoon Primary Std" panose="020B0503020103030203" pitchFamily="34" charset="0"/>
              </a:rPr>
              <a:t>Disciplinary Concept: </a:t>
            </a:r>
            <a:r>
              <a:rPr lang="en-GB" sz="1400" dirty="0" smtClean="0">
                <a:solidFill>
                  <a:srgbClr val="FF0000"/>
                </a:solidFill>
                <a:latin typeface="Sassoon Primary Std" panose="020B0503020103030203" pitchFamily="34" charset="0"/>
              </a:rPr>
              <a:t>Sources and Evidence.</a:t>
            </a:r>
            <a:endParaRPr lang="en-GB" sz="1400" dirty="0">
              <a:solidFill>
                <a:srgbClr val="FF0000"/>
              </a:solidFill>
              <a:latin typeface="Sassoon Primary Std" panose="020B0503020103030203" pitchFamily="34" charset="0"/>
            </a:endParaRPr>
          </a:p>
          <a:p>
            <a:endParaRPr lang="en-GB" sz="1400" dirty="0">
              <a:latin typeface="Sassoon Primary Std" panose="020B050302010303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6" name="AutoShape 4">
            <a:extLst>
              <a:ext uri="{FF2B5EF4-FFF2-40B4-BE49-F238E27FC236}">
                <a16:creationId xmlns:a16="http://schemas.microsoft.com/office/drawing/2014/main" id="{BDE872D6-439E-18AE-C8AF-6DE0A72C5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587" y="639561"/>
            <a:ext cx="6090348" cy="409575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dirty="0" smtClean="0">
                <a:solidFill>
                  <a:srgbClr val="000000"/>
                </a:solidFill>
                <a:latin typeface="Sassoon Primary Std" panose="020B0503020103030203" pitchFamily="34" charset="0"/>
                <a:cs typeface="Times New Roman" panose="02020603050405020304" pitchFamily="18" charset="0"/>
              </a:rPr>
              <a:t>What role did Burnley Town Hall play in local justice?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7" name="AutoShape 4">
            <a:extLst>
              <a:ext uri="{FF2B5EF4-FFF2-40B4-BE49-F238E27FC236}">
                <a16:creationId xmlns:a16="http://schemas.microsoft.com/office/drawing/2014/main" id="{9BB3D0D4-0AFE-FCEF-B4A6-8A90B651A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7598" y="639560"/>
            <a:ext cx="2414842" cy="409575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British Value</a:t>
            </a:r>
            <a:r>
              <a:rPr lang="en-US" altLang="en-US" sz="1400" b="1" dirty="0">
                <a:solidFill>
                  <a:srgbClr val="000000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dirty="0">
                <a:solidFill>
                  <a:srgbClr val="000000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1100" b="1" dirty="0" smtClean="0">
                <a:solidFill>
                  <a:srgbClr val="000000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Democracy and The Rule of Law.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E8A66CB-E34C-EA88-AD43-9B1833626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476566"/>
              </p:ext>
            </p:extLst>
          </p:nvPr>
        </p:nvGraphicFramePr>
        <p:xfrm>
          <a:off x="4634744" y="2916709"/>
          <a:ext cx="7414381" cy="3894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4108">
                  <a:extLst>
                    <a:ext uri="{9D8B030D-6E8A-4147-A177-3AD203B41FA5}">
                      <a16:colId xmlns:a16="http://schemas.microsoft.com/office/drawing/2014/main" val="1339273351"/>
                    </a:ext>
                  </a:extLst>
                </a:gridCol>
                <a:gridCol w="1672016">
                  <a:extLst>
                    <a:ext uri="{9D8B030D-6E8A-4147-A177-3AD203B41FA5}">
                      <a16:colId xmlns:a16="http://schemas.microsoft.com/office/drawing/2014/main" val="1903073624"/>
                    </a:ext>
                  </a:extLst>
                </a:gridCol>
                <a:gridCol w="1482752">
                  <a:extLst>
                    <a:ext uri="{9D8B030D-6E8A-4147-A177-3AD203B41FA5}">
                      <a16:colId xmlns:a16="http://schemas.microsoft.com/office/drawing/2014/main" val="2567960145"/>
                    </a:ext>
                  </a:extLst>
                </a:gridCol>
                <a:gridCol w="1482753">
                  <a:extLst>
                    <a:ext uri="{9D8B030D-6E8A-4147-A177-3AD203B41FA5}">
                      <a16:colId xmlns:a16="http://schemas.microsoft.com/office/drawing/2014/main" val="2857987081"/>
                    </a:ext>
                  </a:extLst>
                </a:gridCol>
                <a:gridCol w="1482752">
                  <a:extLst>
                    <a:ext uri="{9D8B030D-6E8A-4147-A177-3AD203B41FA5}">
                      <a16:colId xmlns:a16="http://schemas.microsoft.com/office/drawing/2014/main" val="1354247240"/>
                    </a:ext>
                  </a:extLst>
                </a:gridCol>
              </a:tblGrid>
              <a:tr h="305732">
                <a:tc gridSpan="5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Sassoon Primary Std"/>
                        </a:rPr>
                        <a:t>Sentence builders: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Sassoon Primary St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571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966433"/>
                  </a:ext>
                </a:extLst>
              </a:tr>
              <a:tr h="1458967">
                <a:tc gridSpan="5">
                  <a:txBody>
                    <a:bodyPr/>
                    <a:lstStyle/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past Burnley Town Hall was important because it was where…     Long ago, Burnley Town Hall helped keep law and order by</a:t>
                      </a: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       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Burnley Town Hall was once a place where rules were made and…</a:t>
                      </a:r>
                      <a:endParaRPr lang="en-GB" sz="1100" b="1" baseline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past, Burnley Police Station helped keep people safe by…       In the past, people who broke the law were taken to…     Many years ago, police officers at the station worked…     </a:t>
                      </a: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meant that…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Therefore…     </a:t>
                      </a: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past, Burnley Town Hall and the Police Station worked together to…    Together, these buildings helped make sure that rules were followed and… </a:t>
                      </a:r>
                      <a:endParaRPr lang="en-GB" sz="1100" b="1" baseline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900" u="sng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Prior Learning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GB" sz="900" dirty="0">
                          <a:solidFill>
                            <a:srgbClr val="2E74B5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Substantive Concept (First order): Equality</a:t>
                      </a:r>
                      <a:r>
                        <a:rPr lang="en-GB" sz="900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 </a:t>
                      </a:r>
                      <a:r>
                        <a:rPr lang="en-US" sz="900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 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9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EYFS: People who help us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Disciplinary (Second Order) Concept: Significance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 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9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Year 1- Neil Armstrong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259472511"/>
                  </a:ext>
                </a:extLst>
              </a:tr>
              <a:tr h="317518">
                <a:tc gridSpan="5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Primary Std" panose="020B0503020103030203" pitchFamily="34" charset="0"/>
                        </a:rPr>
                        <a:t>Sticky Learning: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52">
                        <a:alpha val="7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553528"/>
                  </a:ext>
                </a:extLst>
              </a:tr>
              <a:tr h="1719114"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Burnley Town Hall was built in 1888 and is a Grade II listed building.  </a:t>
                      </a:r>
                      <a:endParaRPr lang="en-GB" sz="800" b="1" dirty="0" smtClean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police station, together with the magistrates’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court, formed part of the Town Hall from 1888 to 1955 </a:t>
                      </a:r>
                      <a:endParaRPr lang="en-GB" sz="1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Town Hall car park, is a stone bearing John Baron’s name.  He was a cotton waste dealer of Old Finsley Mill in Finsleygate, Burnley and the Mayor at the time.  </a:t>
                      </a:r>
                      <a:endParaRPr lang="en-GB" sz="6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1888 the Town Hall gave access to the police station (which had 30 prison cells) and the magistrates’ court.  </a:t>
                      </a:r>
                      <a:endParaRPr lang="en-GB" sz="7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Much of the crime committed in the past, just like today, consisted of minor misdemeanours </a:t>
                      </a:r>
                      <a:endParaRPr lang="en-GB" sz="7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124471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97436E10-8105-BBCF-727E-C3D3CFB2FB0F}"/>
              </a:ext>
            </a:extLst>
          </p:cNvPr>
          <p:cNvSpPr txBox="1"/>
          <p:nvPr/>
        </p:nvSpPr>
        <p:spPr>
          <a:xfrm>
            <a:off x="142363" y="1450177"/>
            <a:ext cx="4379585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dirty="0" smtClean="0"/>
          </a:p>
          <a:p>
            <a:pPr algn="ctr"/>
            <a:r>
              <a:rPr lang="en-GB" sz="1200" dirty="0" smtClean="0"/>
              <a:t>In year </a:t>
            </a:r>
            <a:r>
              <a:rPr lang="en-GB" sz="1200" dirty="0"/>
              <a:t>1</a:t>
            </a:r>
            <a:r>
              <a:rPr lang="en-GB" sz="1200" dirty="0" smtClean="0"/>
              <a:t>, you learnt all about how Towneley Hall has changed over the past 120 years looking at </a:t>
            </a:r>
            <a:r>
              <a:rPr lang="en-GB" sz="1200" dirty="0" smtClean="0">
                <a:solidFill>
                  <a:srgbClr val="FF0000"/>
                </a:solidFill>
              </a:rPr>
              <a:t>different sources and evidence</a:t>
            </a:r>
            <a:r>
              <a:rPr lang="en-GB" sz="1200" dirty="0" smtClean="0"/>
              <a:t>. </a:t>
            </a:r>
            <a:endParaRPr lang="en-GB" sz="1200" u="sng" dirty="0"/>
          </a:p>
          <a:p>
            <a:pPr algn="ctr" fontAlgn="base">
              <a:buNone/>
            </a:pPr>
            <a:r>
              <a:rPr lang="en-GB" sz="1200" dirty="0" smtClean="0"/>
              <a:t>In year 3, you learnt all about the History of Scott Park and looked at how it has improved the lives of people in Burnley.</a:t>
            </a:r>
            <a:endParaRPr lang="en-GB" sz="1400" dirty="0">
              <a:solidFill>
                <a:srgbClr val="FF0000"/>
              </a:solidFill>
              <a:latin typeface="Sassoon Primary Std" panose="020B0503020103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6915" y="1540920"/>
            <a:ext cx="2053250" cy="11872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0057" y="1509688"/>
            <a:ext cx="1968760" cy="1252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8897" y="1540920"/>
            <a:ext cx="2372328" cy="122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920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431</Words>
  <Application>Microsoft Office PowerPoint</Application>
  <PresentationFormat>Widescreen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Sassoon Primary Std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Scholes</dc:creator>
  <cp:lastModifiedBy>Phill Crowther</cp:lastModifiedBy>
  <cp:revision>33</cp:revision>
  <cp:lastPrinted>2025-07-18T09:15:59Z</cp:lastPrinted>
  <dcterms:created xsi:type="dcterms:W3CDTF">2025-06-26T06:58:17Z</dcterms:created>
  <dcterms:modified xsi:type="dcterms:W3CDTF">2026-01-08T12:58:53Z</dcterms:modified>
</cp:coreProperties>
</file>