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2"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20"/>
    <p:restoredTop sz="94640"/>
  </p:normalViewPr>
  <p:slideViewPr>
    <p:cSldViewPr snapToGrid="0">
      <p:cViewPr varScale="1">
        <p:scale>
          <a:sx n="56" d="100"/>
          <a:sy n="56" d="100"/>
        </p:scale>
        <p:origin x="200" y="13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128FA71-3A18-48C0-980F-4B68F7F63042}" type="datetime1">
              <a:rPr lang="en-US" smtClean="0"/>
              <a:t>9/5/26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CC057153-B650-4DEB-B370-79DDCFDCE934}"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6200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C1210E-201E-4473-82AC-2466F5386C38}"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93002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01EA198-6CAB-4B8F-B93F-1F9C8C4B6CE7}"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13506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06041F-4525-44D5-AA4F-332294BF1F56}" type="datetime1">
              <a:rPr lang="en-US" smtClean="0"/>
              <a:t>9/5/26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4504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9557091-BBDF-4EB9-BA6B-2BB67AC4FC0F}" type="datetime1">
              <a:rPr lang="en-US" smtClean="0"/>
              <a:t>9/5/26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99042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D6B226B-77A6-410C-9796-083F278E0125}" type="datetime1">
              <a:rPr lang="en-US" smtClean="0"/>
              <a:t>9/5/26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8701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A578B-D289-4C40-8593-3D356C49DA58}" type="datetime1">
              <a:rPr lang="en-US" smtClean="0"/>
              <a:t>9/5/26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4542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13DFAE3-14DB-48A7-A80F-80DDB072CE3D}" type="datetime1">
              <a:rPr lang="en-US" smtClean="0"/>
              <a:t>9/5/26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7433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2C5EAEF-6478-4102-8F5D-A5FE9FC97ACB}" type="datetime1">
              <a:rPr lang="en-US" smtClean="0"/>
              <a:t>9/5/26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25638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9/5/26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8644747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780438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589150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961242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905752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4261540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04EDB3-C0E8-45F8-9E1D-1B6C8D1880C0}"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96041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CF0EC4B-54ED-4041-B552-9BA760FA3DBA}" type="datetime1">
              <a:rPr lang="en-US" smtClean="0"/>
              <a:t>9/5/26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80343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F45AC6-C491-4585-A584-9CE2AF7D5500}" type="datetime1">
              <a:rPr lang="en-US" smtClean="0"/>
              <a:t>9/5/26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906078550"/>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pngtree.com/free-png-vectors/ha-pe-p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myclothing.com/collections/cotton-end-forest-school-7089/products/pe-bag-navy" TargetMode="External"/><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rawpixel.com/search/kids%20reading%20books"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pxhere.com/en/photo/1558189" TargetMode="External"/><Relationship Id="rId2" Type="http://schemas.openxmlformats.org/officeDocument/2006/relationships/image" Target="../media/image14.jp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mailto:mrsknight@holytrinitycofe.lancs.sch.uk" TargetMode="External"/><Relationship Id="rId2" Type="http://schemas.openxmlformats.org/officeDocument/2006/relationships/image" Target="../media/image2.jpeg"/><Relationship Id="rId1" Type="http://schemas.openxmlformats.org/officeDocument/2006/relationships/slideLayout" Target="../slideLayouts/slideLayout9.xml"/><Relationship Id="rId6" Type="http://schemas.openxmlformats.org/officeDocument/2006/relationships/hyperlink" Target="https://plainbibleteaching.com/2013/10/16/good-question/" TargetMode="External"/><Relationship Id="rId5" Type="http://schemas.openxmlformats.org/officeDocument/2006/relationships/image" Target="../media/image15.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8205F-33B2-15C5-95D5-8093167E7026}"/>
              </a:ext>
            </a:extLst>
          </p:cNvPr>
          <p:cNvSpPr>
            <a:spLocks noGrp="1"/>
          </p:cNvSpPr>
          <p:nvPr>
            <p:ph type="ctrTitle"/>
          </p:nvPr>
        </p:nvSpPr>
        <p:spPr>
          <a:xfrm>
            <a:off x="7168896" y="1129554"/>
            <a:ext cx="4361688" cy="3475236"/>
          </a:xfrm>
        </p:spPr>
        <p:txBody>
          <a:bodyPr>
            <a:normAutofit/>
          </a:bodyPr>
          <a:lstStyle/>
          <a:p>
            <a:pPr algn="l"/>
            <a:r>
              <a:rPr lang="en-US" sz="5400"/>
              <a:t>Welcome to Year 3</a:t>
            </a:r>
          </a:p>
        </p:txBody>
      </p:sp>
      <p:sp>
        <p:nvSpPr>
          <p:cNvPr id="3" name="Subtitle 2">
            <a:extLst>
              <a:ext uri="{FF2B5EF4-FFF2-40B4-BE49-F238E27FC236}">
                <a16:creationId xmlns:a16="http://schemas.microsoft.com/office/drawing/2014/main" id="{4AB48547-B673-ECA4-8F19-6283A27FEFCC}"/>
              </a:ext>
            </a:extLst>
          </p:cNvPr>
          <p:cNvSpPr>
            <a:spLocks noGrp="1"/>
          </p:cNvSpPr>
          <p:nvPr>
            <p:ph type="subTitle" idx="1"/>
          </p:nvPr>
        </p:nvSpPr>
        <p:spPr>
          <a:xfrm>
            <a:off x="7168896" y="4731337"/>
            <a:ext cx="4206240" cy="1184584"/>
          </a:xfrm>
        </p:spPr>
        <p:txBody>
          <a:bodyPr>
            <a:normAutofit/>
          </a:bodyPr>
          <a:lstStyle/>
          <a:p>
            <a:pPr algn="l"/>
            <a:r>
              <a:rPr lang="en-US"/>
              <a:t>Meet the Teacher </a:t>
            </a:r>
          </a:p>
        </p:txBody>
      </p:sp>
      <p:pic>
        <p:nvPicPr>
          <p:cNvPr id="4" name="Picture 3">
            <a:extLst>
              <a:ext uri="{FF2B5EF4-FFF2-40B4-BE49-F238E27FC236}">
                <a16:creationId xmlns:a16="http://schemas.microsoft.com/office/drawing/2014/main" id="{2304CCC1-0278-0A43-0065-773913A898EA}"/>
              </a:ext>
            </a:extLst>
          </p:cNvPr>
          <p:cNvPicPr>
            <a:picLocks noChangeAspect="1"/>
          </p:cNvPicPr>
          <p:nvPr/>
        </p:nvPicPr>
        <p:blipFill>
          <a:blip r:embed="rId2"/>
          <a:srcRect r="35998" b="-2"/>
          <a:stretch>
            <a:fillRect/>
          </a:stretch>
        </p:blipFill>
        <p:spPr>
          <a:xfrm>
            <a:off x="20" y="1"/>
            <a:ext cx="6575591" cy="6858000"/>
          </a:xfrm>
          <a:prstGeom prst="rect">
            <a:avLst/>
          </a:prstGeom>
        </p:spPr>
      </p:pic>
      <p:pic>
        <p:nvPicPr>
          <p:cNvPr id="5" name="Picture 6" descr="School logo 2015 NC">
            <a:extLst>
              <a:ext uri="{FF2B5EF4-FFF2-40B4-BE49-F238E27FC236}">
                <a16:creationId xmlns:a16="http://schemas.microsoft.com/office/drawing/2014/main" id="{E2906C2A-5F08-174F-BD4E-06496EAA7F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165" y="252459"/>
            <a:ext cx="13271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262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7C4858-FAA3-4226-A856-193A01910E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8C1B503-0291-4E82-A65E-72D604D9F6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accent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3F836C5-9601-4982-A121-CCA49BF7B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bg2"/>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B8BA381-BC41-AA43-A45A-18C94F52E869}"/>
              </a:ext>
            </a:extLst>
          </p:cNvPr>
          <p:cNvSpPr>
            <a:spLocks noGrp="1"/>
          </p:cNvSpPr>
          <p:nvPr>
            <p:ph type="title"/>
          </p:nvPr>
        </p:nvSpPr>
        <p:spPr>
          <a:xfrm>
            <a:off x="952108" y="954756"/>
            <a:ext cx="2730414" cy="4946003"/>
          </a:xfrm>
        </p:spPr>
        <p:txBody>
          <a:bodyPr vert="horz" lIns="91440" tIns="45720" rIns="91440" bIns="45720" rtlCol="0">
            <a:normAutofit/>
          </a:bodyPr>
          <a:lstStyle/>
          <a:p>
            <a:r>
              <a:rPr lang="en-US">
                <a:solidFill>
                  <a:srgbClr val="FFFFFF"/>
                </a:solidFill>
                <a:latin typeface="Letter-join Print Plus 4" panose="02000805000000020003" pitchFamily="2" charset="0"/>
              </a:rPr>
              <a:t>Year 3 Staff Team</a:t>
            </a:r>
          </a:p>
        </p:txBody>
      </p:sp>
      <p:sp>
        <p:nvSpPr>
          <p:cNvPr id="15" name="Rectangle 14">
            <a:extLst>
              <a:ext uri="{FF2B5EF4-FFF2-40B4-BE49-F238E27FC236}">
                <a16:creationId xmlns:a16="http://schemas.microsoft.com/office/drawing/2014/main" id="{46CD0D05-FF47-4ABB-841C-0600CADC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solidFill>
            <a:schemeClr val="bg2">
              <a:lumMod val="25000"/>
            </a:schemeClr>
          </a:soli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FF1D4A1D-5784-CA55-C24B-FAF21F8471AB}"/>
              </a:ext>
            </a:extLst>
          </p:cNvPr>
          <p:cNvSpPr>
            <a:spLocks noGrp="1"/>
          </p:cNvSpPr>
          <p:nvPr>
            <p:ph idx="1"/>
          </p:nvPr>
        </p:nvSpPr>
        <p:spPr>
          <a:xfrm>
            <a:off x="5190116" y="635508"/>
            <a:ext cx="5953630" cy="5663833"/>
          </a:xfrm>
        </p:spPr>
        <p:txBody>
          <a:bodyPr anchor="ctr">
            <a:normAutofit/>
          </a:bodyPr>
          <a:lstStyle/>
          <a:p>
            <a:pPr marL="0" indent="0">
              <a:buNone/>
            </a:pPr>
            <a:r>
              <a:rPr lang="en-US" sz="3600" dirty="0">
                <a:solidFill>
                  <a:schemeClr val="bg1"/>
                </a:solidFill>
                <a:latin typeface="Letter-join Print Plus 4" panose="02000805000000020003" pitchFamily="2" charset="0"/>
              </a:rPr>
              <a:t>Class teacher  </a:t>
            </a:r>
            <a:r>
              <a:rPr lang="en-US" sz="3600" dirty="0" err="1">
                <a:solidFill>
                  <a:schemeClr val="bg1"/>
                </a:solidFill>
                <a:latin typeface="Letter-join Print Plus 4" panose="02000805000000020003" pitchFamily="2" charset="0"/>
              </a:rPr>
              <a:t>Mrs</a:t>
            </a:r>
            <a:r>
              <a:rPr lang="en-US" sz="3600" dirty="0">
                <a:solidFill>
                  <a:schemeClr val="bg1"/>
                </a:solidFill>
                <a:latin typeface="Letter-join Print Plus 4" panose="02000805000000020003" pitchFamily="2" charset="0"/>
              </a:rPr>
              <a:t> Knight</a:t>
            </a:r>
          </a:p>
          <a:p>
            <a:pPr marL="0" indent="0">
              <a:buNone/>
            </a:pPr>
            <a:r>
              <a:rPr lang="en-US" sz="3600" dirty="0">
                <a:solidFill>
                  <a:schemeClr val="bg1"/>
                </a:solidFill>
                <a:latin typeface="Letter-join Print Plus 4" panose="02000805000000020003" pitchFamily="2" charset="0"/>
              </a:rPr>
              <a:t>Support Staff Miss Bury all day, Miss Mitchell am only.</a:t>
            </a:r>
          </a:p>
          <a:p>
            <a:pPr marL="0" indent="0">
              <a:buNone/>
            </a:pPr>
            <a:r>
              <a:rPr lang="en-US" sz="3600" dirty="0">
                <a:solidFill>
                  <a:schemeClr val="bg1"/>
                </a:solidFill>
                <a:latin typeface="Letter-join Print Plus 4" panose="02000805000000020003" pitchFamily="2" charset="0"/>
              </a:rPr>
              <a:t>PPA Cover (Monday pm and Tuesday last lesson.)</a:t>
            </a:r>
          </a:p>
          <a:p>
            <a:pPr marL="0" indent="0">
              <a:buNone/>
            </a:pPr>
            <a:r>
              <a:rPr lang="en-US" sz="3600" dirty="0" err="1">
                <a:solidFill>
                  <a:schemeClr val="bg1"/>
                </a:solidFill>
                <a:latin typeface="Letter-join Print Plus 4" panose="02000805000000020003" pitchFamily="2" charset="0"/>
              </a:rPr>
              <a:t>Mr</a:t>
            </a:r>
            <a:r>
              <a:rPr lang="en-US" sz="3600" dirty="0">
                <a:solidFill>
                  <a:schemeClr val="bg1"/>
                </a:solidFill>
                <a:latin typeface="Letter-join Print Plus 4" panose="02000805000000020003" pitchFamily="2" charset="0"/>
              </a:rPr>
              <a:t> Little PE</a:t>
            </a:r>
          </a:p>
          <a:p>
            <a:pPr marL="0" indent="0">
              <a:buNone/>
            </a:pPr>
            <a:r>
              <a:rPr lang="en-US" sz="3600" dirty="0" err="1">
                <a:solidFill>
                  <a:schemeClr val="bg1"/>
                </a:solidFill>
                <a:latin typeface="Letter-join Print Plus 4" panose="02000805000000020003" pitchFamily="2" charset="0"/>
              </a:rPr>
              <a:t>Mrs</a:t>
            </a:r>
            <a:r>
              <a:rPr lang="en-US" sz="3600" dirty="0">
                <a:solidFill>
                  <a:schemeClr val="bg1"/>
                </a:solidFill>
                <a:latin typeface="Letter-join Print Plus 4" panose="02000805000000020003" pitchFamily="2" charset="0"/>
              </a:rPr>
              <a:t> McNamara Computing and Spanish. </a:t>
            </a:r>
          </a:p>
          <a:p>
            <a:pPr marL="0" indent="0">
              <a:buNone/>
            </a:pPr>
            <a:endParaRPr lang="en-US" dirty="0">
              <a:solidFill>
                <a:schemeClr val="bg1"/>
              </a:solidFill>
            </a:endParaRPr>
          </a:p>
        </p:txBody>
      </p:sp>
    </p:spTree>
    <p:extLst>
      <p:ext uri="{BB962C8B-B14F-4D97-AF65-F5344CB8AC3E}">
        <p14:creationId xmlns:p14="http://schemas.microsoft.com/office/powerpoint/2010/main" val="44826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A7231806-591A-449C-1D65-1831FDD5EBF4}"/>
              </a:ext>
            </a:extLst>
          </p:cNvPr>
          <p:cNvSpPr>
            <a:spLocks noGrp="1"/>
          </p:cNvSpPr>
          <p:nvPr>
            <p:ph type="title"/>
          </p:nvPr>
        </p:nvSpPr>
        <p:spPr>
          <a:xfrm>
            <a:off x="929140" y="972766"/>
            <a:ext cx="2835464" cy="1254868"/>
          </a:xfrm>
        </p:spPr>
        <p:txBody>
          <a:bodyPr anchor="b">
            <a:normAutofit/>
          </a:bodyPr>
          <a:lstStyle/>
          <a:p>
            <a:r>
              <a:rPr lang="en-US" sz="2800" b="1">
                <a:solidFill>
                  <a:srgbClr val="262626"/>
                </a:solidFill>
                <a:latin typeface="Letter-join Print Plus 4" panose="02000805000000020003" pitchFamily="2" charset="0"/>
              </a:rPr>
              <a:t>PE Days </a:t>
            </a:r>
          </a:p>
        </p:txBody>
      </p:sp>
      <p:sp>
        <p:nvSpPr>
          <p:cNvPr id="3" name="Content Placeholder 2">
            <a:extLst>
              <a:ext uri="{FF2B5EF4-FFF2-40B4-BE49-F238E27FC236}">
                <a16:creationId xmlns:a16="http://schemas.microsoft.com/office/drawing/2014/main" id="{A6D4E22B-3E21-4E2F-4AF8-4A1D0866B8E9}"/>
              </a:ext>
            </a:extLst>
          </p:cNvPr>
          <p:cNvSpPr>
            <a:spLocks noGrp="1"/>
          </p:cNvSpPr>
          <p:nvPr>
            <p:ph idx="1"/>
          </p:nvPr>
        </p:nvSpPr>
        <p:spPr>
          <a:xfrm>
            <a:off x="929141" y="2430471"/>
            <a:ext cx="2835464" cy="3552039"/>
          </a:xfrm>
        </p:spPr>
        <p:txBody>
          <a:bodyPr>
            <a:normAutofit/>
          </a:bodyPr>
          <a:lstStyle/>
          <a:p>
            <a:r>
              <a:rPr lang="en-US" sz="1800" b="1">
                <a:solidFill>
                  <a:srgbClr val="262626"/>
                </a:solidFill>
                <a:latin typeface="Letter-join Print Plus 4" panose="02000805000000020003" pitchFamily="2" charset="0"/>
              </a:rPr>
              <a:t>PE will take place on Monday pm with Mr Little.</a:t>
            </a:r>
          </a:p>
          <a:p>
            <a:r>
              <a:rPr lang="en-US" sz="1800" b="1">
                <a:solidFill>
                  <a:srgbClr val="262626"/>
                </a:solidFill>
                <a:latin typeface="Letter-join Print Plus 4" panose="02000805000000020003" pitchFamily="2" charset="0"/>
              </a:rPr>
              <a:t>And on Wednesday pm with Mrs. Knight. </a:t>
            </a:r>
          </a:p>
        </p:txBody>
      </p:sp>
      <p:sp useBgFill="1">
        <p:nvSpPr>
          <p:cNvPr id="16" name="Rectangle 15">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cartoon kids doing different exercises&#10;&#10;AI-generated content may be incorrect.">
            <a:extLst>
              <a:ext uri="{FF2B5EF4-FFF2-40B4-BE49-F238E27FC236}">
                <a16:creationId xmlns:a16="http://schemas.microsoft.com/office/drawing/2014/main" id="{5FD9409E-5779-8590-6B2E-D2D81CDA906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691056" y="609602"/>
            <a:ext cx="5587749" cy="5587749"/>
          </a:xfrm>
          <a:prstGeom prst="rect">
            <a:avLst/>
          </a:prstGeom>
        </p:spPr>
      </p:pic>
    </p:spTree>
    <p:extLst>
      <p:ext uri="{BB962C8B-B14F-4D97-AF65-F5344CB8AC3E}">
        <p14:creationId xmlns:p14="http://schemas.microsoft.com/office/powerpoint/2010/main" val="3274267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F673853-EEFD-68A5-93A7-1161F6A28FDF}"/>
              </a:ext>
            </a:extLst>
          </p:cNvPr>
          <p:cNvSpPr txBox="1"/>
          <p:nvPr/>
        </p:nvSpPr>
        <p:spPr>
          <a:xfrm>
            <a:off x="998220" y="1166842"/>
            <a:ext cx="10195560" cy="4524315"/>
          </a:xfrm>
          <a:prstGeom prst="rect">
            <a:avLst/>
          </a:prstGeom>
          <a:noFill/>
        </p:spPr>
        <p:txBody>
          <a:bodyPr wrap="square" rtlCol="0">
            <a:spAutoFit/>
          </a:bodyPr>
          <a:lstStyle/>
          <a:p>
            <a:r>
              <a:rPr lang="en-US" sz="3600" b="1" dirty="0">
                <a:latin typeface="Letter-join Print Plus 4" panose="02000805000000020003" pitchFamily="2" charset="0"/>
              </a:rPr>
              <a:t>Please make sure PE kits are always in school as they may be needed on other occasions. </a:t>
            </a:r>
          </a:p>
          <a:p>
            <a:r>
              <a:rPr lang="en-US" sz="3600" b="1" dirty="0">
                <a:latin typeface="Letter-join Print Plus 4" panose="02000805000000020003" pitchFamily="2" charset="0"/>
              </a:rPr>
              <a:t>ALL </a:t>
            </a:r>
            <a:r>
              <a:rPr lang="en-US" sz="3600" b="1" dirty="0" err="1">
                <a:latin typeface="Letter-join Print Plus 4" panose="02000805000000020003" pitchFamily="2" charset="0"/>
              </a:rPr>
              <a:t>jewellery</a:t>
            </a:r>
            <a:r>
              <a:rPr lang="en-US" sz="3600" b="1" dirty="0">
                <a:latin typeface="Letter-join Print Plus 4" panose="02000805000000020003" pitchFamily="2" charset="0"/>
              </a:rPr>
              <a:t> must be removed for PE lessons. Earrings cannot be covered by plasters as these can become loose and fall off. </a:t>
            </a:r>
          </a:p>
          <a:p>
            <a:r>
              <a:rPr lang="en-US" sz="3600" b="1" dirty="0">
                <a:latin typeface="Letter-join Print Plus 4" panose="02000805000000020003" pitchFamily="2" charset="0"/>
              </a:rPr>
              <a:t>Please make sure all PE kit is clearly labelled with your child’s name so that any misplaced items can be returned. </a:t>
            </a:r>
          </a:p>
        </p:txBody>
      </p:sp>
      <p:pic>
        <p:nvPicPr>
          <p:cNvPr id="6" name="Picture 5" descr="A blue bag with a white label&#10;&#10;AI-generated content may be incorrect.">
            <a:extLst>
              <a:ext uri="{FF2B5EF4-FFF2-40B4-BE49-F238E27FC236}">
                <a16:creationId xmlns:a16="http://schemas.microsoft.com/office/drawing/2014/main" id="{34D75929-6D47-9185-5AD0-1FA2A1D2BBE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989820" y="5216273"/>
            <a:ext cx="1905000" cy="1641727"/>
          </a:xfrm>
          <a:prstGeom prst="rect">
            <a:avLst/>
          </a:prstGeom>
        </p:spPr>
      </p:pic>
    </p:spTree>
    <p:extLst>
      <p:ext uri="{BB962C8B-B14F-4D97-AF65-F5344CB8AC3E}">
        <p14:creationId xmlns:p14="http://schemas.microsoft.com/office/powerpoint/2010/main" val="306790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E26A22-2D8A-65D0-AE40-517DF3DBFA3F}"/>
              </a:ext>
            </a:extLst>
          </p:cNvPr>
          <p:cNvSpPr txBox="1"/>
          <p:nvPr/>
        </p:nvSpPr>
        <p:spPr>
          <a:xfrm>
            <a:off x="777240" y="754380"/>
            <a:ext cx="10584180" cy="5632311"/>
          </a:xfrm>
          <a:prstGeom prst="rect">
            <a:avLst/>
          </a:prstGeom>
          <a:noFill/>
        </p:spPr>
        <p:txBody>
          <a:bodyPr wrap="square" rtlCol="0">
            <a:spAutoFit/>
          </a:bodyPr>
          <a:lstStyle/>
          <a:p>
            <a:pPr algn="ctr"/>
            <a:r>
              <a:rPr lang="en-US" sz="3600" b="1" dirty="0">
                <a:latin typeface="Letter-join Print Plus 4" panose="02000805000000020003" pitchFamily="2" charset="0"/>
              </a:rPr>
              <a:t>Reading Books.</a:t>
            </a:r>
          </a:p>
          <a:p>
            <a:r>
              <a:rPr lang="en-US" sz="3600" b="1" dirty="0">
                <a:latin typeface="Letter-join Print Plus 4" panose="02000805000000020003" pitchFamily="2" charset="0"/>
              </a:rPr>
              <a:t>Reading books will be changed every Monday, Wednesday and Friday. </a:t>
            </a:r>
          </a:p>
          <a:p>
            <a:endParaRPr lang="en-US" sz="3600" b="1" dirty="0">
              <a:latin typeface="Letter-join Print Plus 4" panose="02000805000000020003" pitchFamily="2" charset="0"/>
            </a:endParaRPr>
          </a:p>
          <a:p>
            <a:r>
              <a:rPr lang="en-US" sz="3600" b="1" dirty="0">
                <a:latin typeface="Letter-join Print Plus 4" panose="02000805000000020003" pitchFamily="2" charset="0"/>
              </a:rPr>
              <a:t>Please ensure you read at least 3 times per week with your child as a minimum. Ideally every night! </a:t>
            </a:r>
          </a:p>
          <a:p>
            <a:br>
              <a:rPr lang="en-US" sz="3600" b="1" dirty="0">
                <a:latin typeface="Letter-join Print Plus 4" panose="02000805000000020003" pitchFamily="2" charset="0"/>
              </a:rPr>
            </a:br>
            <a:r>
              <a:rPr lang="en-US" sz="3600" b="1" dirty="0">
                <a:latin typeface="Letter-join Print Plus 4" panose="02000805000000020003" pitchFamily="2" charset="0"/>
              </a:rPr>
              <a:t>We do not expect you to finish a book every time especially as they get longer. </a:t>
            </a:r>
          </a:p>
        </p:txBody>
      </p:sp>
    </p:spTree>
    <p:extLst>
      <p:ext uri="{BB962C8B-B14F-4D97-AF65-F5344CB8AC3E}">
        <p14:creationId xmlns:p14="http://schemas.microsoft.com/office/powerpoint/2010/main" val="129255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9" name="Picture 8">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 name="Rectangle 9">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1" name="Picture 10">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2" name="Picture 11">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4" name="Straight Connector 13">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6" name="Rectangle 15">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19" name="Picture 18">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0" name="Rectangle 19">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1" name="Picture 20">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2" name="Picture 21">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4" name="Rectangle 23">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http://www.communication4all.co.uk/Screen%20Shot%20Images/RR1.png">
            <a:extLst>
              <a:ext uri="{FF2B5EF4-FFF2-40B4-BE49-F238E27FC236}">
                <a16:creationId xmlns:a16="http://schemas.microsoft.com/office/drawing/2014/main" id="{5D7E8F0F-0F8A-ABEA-28EE-AD54F12BB9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908" r="7045" b="3"/>
          <a:stretch>
            <a:fillRect/>
          </a:stretch>
        </p:blipFill>
        <p:spPr bwMode="auto">
          <a:xfrm>
            <a:off x="1412683" y="1410208"/>
            <a:ext cx="2433793" cy="385878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6" name="Straight Connector 25">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6508" y="2400639"/>
            <a:ext cx="6270089"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27ABF968-40A5-4AE6-208D-1F55EC86C313}"/>
              </a:ext>
            </a:extLst>
          </p:cNvPr>
          <p:cNvSpPr txBox="1"/>
          <p:nvPr/>
        </p:nvSpPr>
        <p:spPr>
          <a:xfrm>
            <a:off x="4636482" y="1092200"/>
            <a:ext cx="6260114" cy="4783668"/>
          </a:xfrm>
          <a:prstGeom prst="rect">
            <a:avLst/>
          </a:prstGeom>
        </p:spPr>
        <p:txBody>
          <a:bodyPr vert="horz" lIns="91440" tIns="45720" rIns="91440" bIns="45720" rtlCol="0" anchor="t">
            <a:normAutofit fontScale="92500" lnSpcReduction="10000"/>
          </a:bodyPr>
          <a:lstStyle/>
          <a:p>
            <a:pPr>
              <a:spcBef>
                <a:spcPct val="20000"/>
              </a:spcBef>
              <a:spcAft>
                <a:spcPts val="600"/>
              </a:spcAft>
              <a:buClr>
                <a:schemeClr val="accent1"/>
              </a:buClr>
              <a:buSzPct val="115000"/>
              <a:buFont typeface="Arial"/>
              <a:buChar char="•"/>
            </a:pPr>
            <a:r>
              <a:rPr lang="en-US" sz="2800" b="1" dirty="0">
                <a:solidFill>
                  <a:schemeClr val="tx1">
                    <a:lumMod val="85000"/>
                    <a:lumOff val="15000"/>
                  </a:schemeClr>
                </a:solidFill>
                <a:latin typeface="Letter-join Print Plus 4" panose="02000805000000020003" pitchFamily="2" charset="0"/>
              </a:rPr>
              <a:t>Home Reading Record. </a:t>
            </a:r>
          </a:p>
          <a:p>
            <a:pPr>
              <a:spcBef>
                <a:spcPct val="20000"/>
              </a:spcBef>
              <a:spcAft>
                <a:spcPts val="600"/>
              </a:spcAft>
              <a:buClr>
                <a:schemeClr val="accent1"/>
              </a:buClr>
              <a:buSzPct val="115000"/>
              <a:buFont typeface="Arial"/>
              <a:buChar char="•"/>
            </a:pPr>
            <a:r>
              <a:rPr lang="en-US" sz="2800" b="1" dirty="0">
                <a:solidFill>
                  <a:schemeClr val="tx1">
                    <a:lumMod val="85000"/>
                    <a:lumOff val="15000"/>
                  </a:schemeClr>
                </a:solidFill>
                <a:latin typeface="Letter-join Print Plus 4" panose="02000805000000020003" pitchFamily="2" charset="0"/>
              </a:rPr>
              <a:t>Please sign or initial the home reading record every time you read with your child. Make a note of the page number so we know whether the book needs to be changed. </a:t>
            </a:r>
          </a:p>
          <a:p>
            <a:pPr>
              <a:spcBef>
                <a:spcPct val="20000"/>
              </a:spcBef>
              <a:spcAft>
                <a:spcPts val="600"/>
              </a:spcAft>
              <a:buClr>
                <a:schemeClr val="accent1"/>
              </a:buClr>
              <a:buSzPct val="115000"/>
              <a:buFont typeface="Arial"/>
              <a:buChar char="•"/>
            </a:pPr>
            <a:endParaRPr lang="en-US" sz="2800" b="1" dirty="0">
              <a:solidFill>
                <a:schemeClr val="tx1">
                  <a:lumMod val="85000"/>
                  <a:lumOff val="15000"/>
                </a:schemeClr>
              </a:solidFill>
              <a:latin typeface="Letter-join Print Plus 4" panose="02000805000000020003" pitchFamily="2" charset="0"/>
            </a:endParaRPr>
          </a:p>
          <a:p>
            <a:pPr>
              <a:spcBef>
                <a:spcPct val="20000"/>
              </a:spcBef>
              <a:spcAft>
                <a:spcPts val="600"/>
              </a:spcAft>
              <a:buClr>
                <a:schemeClr val="accent1"/>
              </a:buClr>
              <a:buSzPct val="115000"/>
              <a:buFont typeface="Arial"/>
              <a:buChar char="•"/>
            </a:pPr>
            <a:r>
              <a:rPr lang="en-US" sz="2800" b="1" dirty="0">
                <a:solidFill>
                  <a:schemeClr val="tx1">
                    <a:lumMod val="85000"/>
                    <a:lumOff val="15000"/>
                  </a:schemeClr>
                </a:solidFill>
                <a:latin typeface="Letter-join Print Plus 4" panose="02000805000000020003" pitchFamily="2" charset="0"/>
              </a:rPr>
              <a:t>It is much better to read a few pages and talk about what you have read to check for understanding than to just read lots of pages. </a:t>
            </a:r>
          </a:p>
        </p:txBody>
      </p:sp>
    </p:spTree>
    <p:extLst>
      <p:ext uri="{BB962C8B-B14F-4D97-AF65-F5344CB8AC3E}">
        <p14:creationId xmlns:p14="http://schemas.microsoft.com/office/powerpoint/2010/main" val="2001489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36140F-1D0E-A845-79A7-89195A87899C}"/>
              </a:ext>
            </a:extLst>
          </p:cNvPr>
          <p:cNvSpPr txBox="1"/>
          <p:nvPr/>
        </p:nvSpPr>
        <p:spPr>
          <a:xfrm>
            <a:off x="822960" y="822960"/>
            <a:ext cx="10515600" cy="5078313"/>
          </a:xfrm>
          <a:prstGeom prst="rect">
            <a:avLst/>
          </a:prstGeom>
          <a:noFill/>
        </p:spPr>
        <p:txBody>
          <a:bodyPr wrap="square" rtlCol="0">
            <a:spAutoFit/>
          </a:bodyPr>
          <a:lstStyle/>
          <a:p>
            <a:pPr algn="ctr"/>
            <a:r>
              <a:rPr lang="en-US" sz="3600" b="1" dirty="0">
                <a:latin typeface="Letter-join Print Plus 4" panose="02000805000000020003" pitchFamily="2" charset="0"/>
              </a:rPr>
              <a:t>Homework</a:t>
            </a:r>
          </a:p>
          <a:p>
            <a:r>
              <a:rPr lang="en-US" sz="3600" b="1" dirty="0">
                <a:latin typeface="Letter-join Print Plus 4" panose="02000805000000020003" pitchFamily="2" charset="0"/>
              </a:rPr>
              <a:t>Homework books will be given out on a Friday.</a:t>
            </a:r>
          </a:p>
          <a:p>
            <a:r>
              <a:rPr lang="en-US" sz="3600" b="1" dirty="0">
                <a:latin typeface="Letter-join Print Plus 4" panose="02000805000000020003" pitchFamily="2" charset="0"/>
              </a:rPr>
              <a:t>They can be handed back in at any time but must be back in school by Thursday for marking. </a:t>
            </a:r>
          </a:p>
          <a:p>
            <a:r>
              <a:rPr lang="en-US" sz="3600" b="1" dirty="0">
                <a:latin typeface="Letter-join Print Plus 4" panose="02000805000000020003" pitchFamily="2" charset="0"/>
              </a:rPr>
              <a:t>Please complete one item from the grid each week. </a:t>
            </a:r>
          </a:p>
          <a:p>
            <a:endParaRPr lang="en-US" sz="3600" b="1" dirty="0">
              <a:latin typeface="Letter-join Print Plus 4" panose="02000805000000020003" pitchFamily="2" charset="0"/>
            </a:endParaRPr>
          </a:p>
          <a:p>
            <a:r>
              <a:rPr lang="en-US" sz="3600" b="1" dirty="0">
                <a:latin typeface="Letter-join Print Plus 4" panose="02000805000000020003" pitchFamily="2" charset="0"/>
              </a:rPr>
              <a:t>Spellings are taught in school and will not be part of our homework at this point. </a:t>
            </a:r>
          </a:p>
        </p:txBody>
      </p:sp>
    </p:spTree>
    <p:extLst>
      <p:ext uri="{BB962C8B-B14F-4D97-AF65-F5344CB8AC3E}">
        <p14:creationId xmlns:p14="http://schemas.microsoft.com/office/powerpoint/2010/main" val="1555530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hild picking up a book from a shelf&#10;&#10;AI-generated content may be incorrect.">
            <a:extLst>
              <a:ext uri="{FF2B5EF4-FFF2-40B4-BE49-F238E27FC236}">
                <a16:creationId xmlns:a16="http://schemas.microsoft.com/office/drawing/2014/main" id="{89229C8F-619A-8B94-7AF5-B9E9C9CBE13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19100" y="4976158"/>
            <a:ext cx="2438400" cy="1625600"/>
          </a:xfrm>
          <a:prstGeom prst="rect">
            <a:avLst/>
          </a:prstGeom>
        </p:spPr>
      </p:pic>
      <p:sp>
        <p:nvSpPr>
          <p:cNvPr id="7" name="TextBox 6">
            <a:extLst>
              <a:ext uri="{FF2B5EF4-FFF2-40B4-BE49-F238E27FC236}">
                <a16:creationId xmlns:a16="http://schemas.microsoft.com/office/drawing/2014/main" id="{1229BF0A-F77D-0C25-31E7-7AC1036F4D90}"/>
              </a:ext>
            </a:extLst>
          </p:cNvPr>
          <p:cNvSpPr txBox="1"/>
          <p:nvPr/>
        </p:nvSpPr>
        <p:spPr>
          <a:xfrm>
            <a:off x="1303020" y="1005840"/>
            <a:ext cx="9944100" cy="3970318"/>
          </a:xfrm>
          <a:prstGeom prst="rect">
            <a:avLst/>
          </a:prstGeom>
          <a:noFill/>
        </p:spPr>
        <p:txBody>
          <a:bodyPr wrap="square" rtlCol="0">
            <a:spAutoFit/>
          </a:bodyPr>
          <a:lstStyle/>
          <a:p>
            <a:pPr algn="ctr"/>
            <a:r>
              <a:rPr lang="en-US" sz="3600" b="1" dirty="0">
                <a:latin typeface="Letter-join Print Plus 4" panose="02000805000000020003" pitchFamily="2" charset="0"/>
              </a:rPr>
              <a:t>Library Books.</a:t>
            </a:r>
          </a:p>
          <a:p>
            <a:r>
              <a:rPr lang="en-US" sz="3600" b="1" dirty="0">
                <a:latin typeface="Letter-join Print Plus 4" panose="02000805000000020003" pitchFamily="2" charset="0"/>
              </a:rPr>
              <a:t>Our library session is on a Thursday and all children will have the chance to visit the library to choose a book to bring home and share. If you read this with your child instead of the school reading book, note this in the reading record as this still counts as reading!</a:t>
            </a:r>
          </a:p>
        </p:txBody>
      </p:sp>
    </p:spTree>
    <p:extLst>
      <p:ext uri="{BB962C8B-B14F-4D97-AF65-F5344CB8AC3E}">
        <p14:creationId xmlns:p14="http://schemas.microsoft.com/office/powerpoint/2010/main" val="2476481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9F6AA-72CE-0D99-D15C-B994AF6C6EDA}"/>
              </a:ext>
            </a:extLst>
          </p:cNvPr>
          <p:cNvSpPr>
            <a:spLocks noGrp="1"/>
          </p:cNvSpPr>
          <p:nvPr>
            <p:ph type="title"/>
          </p:nvPr>
        </p:nvSpPr>
        <p:spPr/>
        <p:txBody>
          <a:bodyPr>
            <a:normAutofit/>
          </a:bodyPr>
          <a:lstStyle/>
          <a:p>
            <a:r>
              <a:rPr lang="en-US" sz="5400" dirty="0">
                <a:latin typeface="Letter-join Print Plus 4" panose="02000805000000020003" pitchFamily="2" charset="0"/>
              </a:rPr>
              <a:t>Snack for Break</a:t>
            </a:r>
          </a:p>
        </p:txBody>
      </p:sp>
      <p:pic>
        <p:nvPicPr>
          <p:cNvPr id="6" name="Picture Placeholder 5" descr="A plate of fruit on a white surface&#10;&#10;AI-generated content may be incorrect.">
            <a:extLst>
              <a:ext uri="{FF2B5EF4-FFF2-40B4-BE49-F238E27FC236}">
                <a16:creationId xmlns:a16="http://schemas.microsoft.com/office/drawing/2014/main" id="{EE68277C-770A-3C35-E0C9-29F16AA85B2A}"/>
              </a:ext>
            </a:extLst>
          </p:cNvPr>
          <p:cNvPicPr>
            <a:picLocks noGrp="1" noChangeAspect="1"/>
          </p:cNvPicPr>
          <p:nvPr>
            <p:ph type="pic" idx="1"/>
          </p:nvPr>
        </p:nvPicPr>
        <p:blipFill>
          <a:blip r:embed="rId2">
            <a:extLst>
              <a:ext uri="{837473B0-CC2E-450A-ABE3-18F120FF3D39}">
                <a1611:picAttrSrcUrl xmlns:a1611="http://schemas.microsoft.com/office/drawing/2016/11/main" r:id="rId3"/>
              </a:ext>
            </a:extLst>
          </a:blip>
          <a:srcRect l="25935" r="25935"/>
          <a:stretch>
            <a:fillRect/>
          </a:stretch>
        </p:blipFill>
        <p:spPr/>
      </p:pic>
      <p:sp>
        <p:nvSpPr>
          <p:cNvPr id="4" name="Text Placeholder 3">
            <a:extLst>
              <a:ext uri="{FF2B5EF4-FFF2-40B4-BE49-F238E27FC236}">
                <a16:creationId xmlns:a16="http://schemas.microsoft.com/office/drawing/2014/main" id="{B7856AF1-2D89-5ADD-996E-92328FA366BC}"/>
              </a:ext>
            </a:extLst>
          </p:cNvPr>
          <p:cNvSpPr>
            <a:spLocks noGrp="1"/>
          </p:cNvSpPr>
          <p:nvPr>
            <p:ph type="body" sz="half" idx="2"/>
          </p:nvPr>
        </p:nvSpPr>
        <p:spPr>
          <a:xfrm>
            <a:off x="1295399" y="3255432"/>
            <a:ext cx="6241816" cy="2733888"/>
          </a:xfrm>
        </p:spPr>
        <p:txBody>
          <a:bodyPr>
            <a:normAutofit lnSpcReduction="10000"/>
          </a:bodyPr>
          <a:lstStyle/>
          <a:p>
            <a:pPr algn="l"/>
            <a:r>
              <a:rPr lang="en-US" sz="2800" dirty="0">
                <a:latin typeface="Letter-join Print Plus 4" panose="02000805000000020003" pitchFamily="2" charset="0"/>
              </a:rPr>
              <a:t>Snack is no longer provided for your child. If you would like them to have a snack at morning break,  please send in a piece of fruit with them. </a:t>
            </a:r>
          </a:p>
          <a:p>
            <a:pPr algn="l"/>
            <a:r>
              <a:rPr lang="en-US" sz="2800" dirty="0">
                <a:latin typeface="Letter-join Print Plus 4" panose="02000805000000020003" pitchFamily="2" charset="0"/>
              </a:rPr>
              <a:t>Crisps, sweets or chocolate bars or biscuits are not allowed. </a:t>
            </a:r>
          </a:p>
        </p:txBody>
      </p:sp>
    </p:spTree>
    <p:extLst>
      <p:ext uri="{BB962C8B-B14F-4D97-AF65-F5344CB8AC3E}">
        <p14:creationId xmlns:p14="http://schemas.microsoft.com/office/powerpoint/2010/main" val="2989235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4" name="Picture 13">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7" name="Straight Connector 16">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9" name="Rectangle 18">
            <a:extLst>
              <a:ext uri="{FF2B5EF4-FFF2-40B4-BE49-F238E27FC236}">
                <a16:creationId xmlns:a16="http://schemas.microsoft.com/office/drawing/2014/main" id="{0B78BE18-6882-4FAA-BC8C-CA216E963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A34F12D-8C0F-46CA-9F4A-D56193C37E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88137"/>
            <a:ext cx="11227442" cy="5883295"/>
          </a:xfrm>
          <a:prstGeom prst="rect">
            <a:avLst/>
          </a:prstGeom>
          <a:solidFill>
            <a:schemeClr val="bg2"/>
          </a:solidFill>
          <a:ln>
            <a:noFill/>
          </a:ln>
          <a:effectLst>
            <a:outerShdw blurRad="114300" dist="127000" dir="4800000" sx="99000" sy="99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6" name="Picture Placeholder 5" descr="A black question mark with different colored question marks&#10;&#10;AI-generated content may be incorrect.">
            <a:extLst>
              <a:ext uri="{FF2B5EF4-FFF2-40B4-BE49-F238E27FC236}">
                <a16:creationId xmlns:a16="http://schemas.microsoft.com/office/drawing/2014/main" id="{5FD94A60-A273-5F49-9DF4-88D08F20F100}"/>
              </a:ext>
            </a:extLst>
          </p:cNvPr>
          <p:cNvPicPr>
            <a:picLocks noGrp="1" noChangeAspect="1"/>
          </p:cNvPicPr>
          <p:nvPr>
            <p:ph type="pic" idx="1"/>
          </p:nvPr>
        </p:nvPicPr>
        <p:blipFill>
          <a:blip r:embed="rId5">
            <a:alphaModFix amt="25000"/>
            <a:extLst>
              <a:ext uri="{837473B0-CC2E-450A-ABE3-18F120FF3D39}">
                <a1611:picAttrSrcUrl xmlns:a1611="http://schemas.microsoft.com/office/drawing/2016/11/main" r:id="rId6"/>
              </a:ext>
            </a:extLst>
          </a:blip>
          <a:srcRect t="1906" r="1" b="14253"/>
          <a:stretch>
            <a:fillRect/>
          </a:stretch>
        </p:blipFill>
        <p:spPr>
          <a:xfrm>
            <a:off x="486138" y="486568"/>
            <a:ext cx="11227442" cy="5883295"/>
          </a:xfrm>
          <a:prstGeom prst="rect">
            <a:avLst/>
          </a:prstGeom>
        </p:spPr>
      </p:pic>
      <p:sp>
        <p:nvSpPr>
          <p:cNvPr id="23" name="Rectangle 22">
            <a:extLst>
              <a:ext uri="{FF2B5EF4-FFF2-40B4-BE49-F238E27FC236}">
                <a16:creationId xmlns:a16="http://schemas.microsoft.com/office/drawing/2014/main" id="{F3838012-22B6-4303-8F29-04E1419B3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solidFill>
              <a:schemeClr val="tx1"/>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BF87D632-AF1A-DC77-C353-551C7971E917}"/>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sz="6000" b="1" dirty="0">
                <a:solidFill>
                  <a:schemeClr val="tx1"/>
                </a:solidFill>
                <a:latin typeface="Letter-join Print Plus 4" panose="02000805000000020003" pitchFamily="2" charset="0"/>
              </a:rPr>
              <a:t>Any Questions</a:t>
            </a:r>
          </a:p>
        </p:txBody>
      </p:sp>
      <p:cxnSp>
        <p:nvCxnSpPr>
          <p:cNvPr id="25" name="Straight Connector 24">
            <a:extLst>
              <a:ext uri="{FF2B5EF4-FFF2-40B4-BE49-F238E27FC236}">
                <a16:creationId xmlns:a16="http://schemas.microsoft.com/office/drawing/2014/main" id="{AB061FF5-9F81-427C-8DA5-3989395517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2351" y="2421466"/>
            <a:ext cx="9407298" cy="0"/>
          </a:xfrm>
          <a:prstGeom prst="line">
            <a:avLst/>
          </a:prstGeom>
          <a:ln w="15875">
            <a:solidFill>
              <a:schemeClr val="tx1"/>
            </a:solidFill>
          </a:ln>
        </p:spPr>
        <p:style>
          <a:lnRef idx="2">
            <a:schemeClr val="accent1"/>
          </a:lnRef>
          <a:fillRef idx="0">
            <a:schemeClr val="accent1"/>
          </a:fillRef>
          <a:effectRef idx="1">
            <a:schemeClr val="accent1"/>
          </a:effectRef>
          <a:fontRef idx="minor">
            <a:schemeClr val="tx1"/>
          </a:fontRef>
        </p:style>
      </p:cxnSp>
      <p:grpSp>
        <p:nvGrpSpPr>
          <p:cNvPr id="27" name="Group 26">
            <a:extLst>
              <a:ext uri="{FF2B5EF4-FFF2-40B4-BE49-F238E27FC236}">
                <a16:creationId xmlns:a16="http://schemas.microsoft.com/office/drawing/2014/main" id="{F03F5A17-2CE9-4ADD-9FAF-C1A0BB39CD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8288" y="3128956"/>
            <a:ext cx="12234672" cy="658368"/>
            <a:chOff x="-18288" y="3128956"/>
            <a:chExt cx="12234672" cy="658368"/>
          </a:xfrm>
        </p:grpSpPr>
        <p:sp useBgFill="1">
          <p:nvSpPr>
            <p:cNvPr id="28" name="Rounded Rectangle 20">
              <a:extLst>
                <a:ext uri="{FF2B5EF4-FFF2-40B4-BE49-F238E27FC236}">
                  <a16:creationId xmlns:a16="http://schemas.microsoft.com/office/drawing/2014/main" id="{4A88F887-B43E-4CD1-BCE2-739013C68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2303" y="3128956"/>
              <a:ext cx="45720" cy="658368"/>
            </a:xfrm>
            <a:prstGeom prst="roundRect">
              <a:avLst>
                <a:gd name="adj" fmla="val 50000"/>
              </a:avLst>
            </a:prstGeom>
            <a:ln w="9525">
              <a:noFill/>
            </a:ln>
            <a:effectLst>
              <a:innerShdw blurRad="114300">
                <a:prstClr val="black">
                  <a:alpha val="8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29" name="Picture 28">
              <a:extLst>
                <a:ext uri="{FF2B5EF4-FFF2-40B4-BE49-F238E27FC236}">
                  <a16:creationId xmlns:a16="http://schemas.microsoft.com/office/drawing/2014/main" id="{2C9D3412-AB4A-4E20-9A79-B2C80D198BC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8288" y="3154680"/>
              <a:ext cx="777240" cy="606425"/>
            </a:xfrm>
            <a:prstGeom prst="rect">
              <a:avLst/>
            </a:prstGeom>
          </p:spPr>
        </p:pic>
        <p:sp useBgFill="1">
          <p:nvSpPr>
            <p:cNvPr id="30" name="Rounded Rectangle 22">
              <a:extLst>
                <a:ext uri="{FF2B5EF4-FFF2-40B4-BE49-F238E27FC236}">
                  <a16:creationId xmlns:a16="http://schemas.microsoft.com/office/drawing/2014/main" id="{A1D7D010-E182-46E6-9264-B39552853F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14377" y="3128956"/>
              <a:ext cx="45720" cy="658368"/>
            </a:xfrm>
            <a:prstGeom prst="roundRect">
              <a:avLst>
                <a:gd name="adj" fmla="val 50000"/>
              </a:avLst>
            </a:prstGeom>
            <a:ln w="9525">
              <a:noFill/>
            </a:ln>
            <a:effectLst>
              <a:innerShdw blurRad="114300">
                <a:prstClr val="black">
                  <a:alpha val="8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31" name="Picture 30">
              <a:extLst>
                <a:ext uri="{FF2B5EF4-FFF2-40B4-BE49-F238E27FC236}">
                  <a16:creationId xmlns:a16="http://schemas.microsoft.com/office/drawing/2014/main" id="{F4783A7B-2E08-42E4-87EC-EE59B873DFB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flipH="1">
              <a:off x="11439144" y="3154680"/>
              <a:ext cx="777240" cy="606425"/>
            </a:xfrm>
            <a:prstGeom prst="rect">
              <a:avLst/>
            </a:prstGeom>
          </p:spPr>
        </p:pic>
      </p:grpSp>
      <p:sp>
        <p:nvSpPr>
          <p:cNvPr id="4" name="Text Placeholder 3">
            <a:extLst>
              <a:ext uri="{FF2B5EF4-FFF2-40B4-BE49-F238E27FC236}">
                <a16:creationId xmlns:a16="http://schemas.microsoft.com/office/drawing/2014/main" id="{306DAADE-AB59-3117-4656-1712EE527667}"/>
              </a:ext>
            </a:extLst>
          </p:cNvPr>
          <p:cNvSpPr>
            <a:spLocks noGrp="1"/>
          </p:cNvSpPr>
          <p:nvPr>
            <p:ph type="body" sz="half" idx="2"/>
          </p:nvPr>
        </p:nvSpPr>
        <p:spPr>
          <a:xfrm>
            <a:off x="1295401" y="2556932"/>
            <a:ext cx="9601196" cy="3318936"/>
          </a:xfrm>
        </p:spPr>
        <p:txBody>
          <a:bodyPr vert="horz" lIns="91440" tIns="45720" rIns="91440" bIns="45720" rtlCol="0" anchor="t">
            <a:normAutofit/>
          </a:bodyPr>
          <a:lstStyle/>
          <a:p>
            <a:pPr algn="l">
              <a:buFont typeface="Arial"/>
              <a:buChar char="•"/>
            </a:pPr>
            <a:r>
              <a:rPr lang="en-US" sz="3200" b="1" dirty="0">
                <a:solidFill>
                  <a:schemeClr val="tx1"/>
                </a:solidFill>
                <a:latin typeface="Letter-join Print Plus 4" panose="02000805000000020003" pitchFamily="2" charset="0"/>
              </a:rPr>
              <a:t>Please see the class webpage for up-to-date curriculum information.</a:t>
            </a:r>
          </a:p>
          <a:p>
            <a:pPr algn="l">
              <a:buFont typeface="Arial"/>
              <a:buChar char="•"/>
            </a:pPr>
            <a:r>
              <a:rPr lang="en-US" sz="3200" b="1" dirty="0">
                <a:solidFill>
                  <a:schemeClr val="tx1"/>
                </a:solidFill>
                <a:latin typeface="Letter-join Print Plus 4" panose="02000805000000020003" pitchFamily="2" charset="0"/>
              </a:rPr>
              <a:t>Email me </a:t>
            </a:r>
            <a:r>
              <a:rPr lang="en-US" sz="3200" b="1" dirty="0">
                <a:solidFill>
                  <a:schemeClr val="tx1"/>
                </a:solidFill>
                <a:latin typeface="Letter-join Print Plus 4" panose="02000805000000020003" pitchFamily="2" charset="0"/>
                <a:hlinkClick r:id="rId7"/>
              </a:rPr>
              <a:t>mrsknight@holytrinitycofe.lancs.sch.uk</a:t>
            </a:r>
            <a:r>
              <a:rPr lang="en-US" sz="3200" b="1" dirty="0">
                <a:solidFill>
                  <a:schemeClr val="tx1"/>
                </a:solidFill>
                <a:latin typeface="Letter-join Print Plus 4" panose="02000805000000020003" pitchFamily="2" charset="0"/>
              </a:rPr>
              <a:t> </a:t>
            </a:r>
          </a:p>
          <a:p>
            <a:pPr algn="l">
              <a:buFont typeface="Arial"/>
              <a:buChar char="•"/>
            </a:pPr>
            <a:r>
              <a:rPr lang="en-US" sz="3200" b="1" dirty="0">
                <a:solidFill>
                  <a:schemeClr val="tx1"/>
                </a:solidFill>
                <a:latin typeface="Letter-join Print Plus 4" panose="02000805000000020003" pitchFamily="2" charset="0"/>
              </a:rPr>
              <a:t>I will do my best to respond between 8am and 4.30pm each day. </a:t>
            </a:r>
          </a:p>
        </p:txBody>
      </p:sp>
    </p:spTree>
    <p:extLst>
      <p:ext uri="{BB962C8B-B14F-4D97-AF65-F5344CB8AC3E}">
        <p14:creationId xmlns:p14="http://schemas.microsoft.com/office/powerpoint/2010/main" val="4196299877"/>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34</TotalTime>
  <Words>452</Words>
  <Application>Microsoft Macintosh PowerPoint</Application>
  <PresentationFormat>Widescreen</PresentationFormat>
  <Paragraphs>38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Garamond</vt:lpstr>
      <vt:lpstr>Letter-join Print Plus 4</vt:lpstr>
      <vt:lpstr>Organic</vt:lpstr>
      <vt:lpstr>Welcome to Year 3</vt:lpstr>
      <vt:lpstr>Year 3 Staff Team</vt:lpstr>
      <vt:lpstr>PE Days </vt:lpstr>
      <vt:lpstr>PowerPoint Presentation</vt:lpstr>
      <vt:lpstr>PowerPoint Presentation</vt:lpstr>
      <vt:lpstr>PowerPoint Presentation</vt:lpstr>
      <vt:lpstr>PowerPoint Presentation</vt:lpstr>
      <vt:lpstr>PowerPoint Presentation</vt:lpstr>
      <vt:lpstr>Snack for Break</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Ryan Knight</dc:creator>
  <cp:lastModifiedBy>Ryan Knight</cp:lastModifiedBy>
  <cp:revision>1</cp:revision>
  <dcterms:created xsi:type="dcterms:W3CDTF">2026-09-05T14:40:04Z</dcterms:created>
  <dcterms:modified xsi:type="dcterms:W3CDTF">2026-09-05T15:14:37Z</dcterms:modified>
</cp:coreProperties>
</file>