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9" r:id="rId1"/>
  </p:sldMasterIdLst>
  <p:sldIdLst>
    <p:sldId id="256" r:id="rId2"/>
    <p:sldId id="273" r:id="rId3"/>
    <p:sldId id="270" r:id="rId4"/>
    <p:sldId id="275" r:id="rId5"/>
    <p:sldId id="271" r:id="rId6"/>
    <p:sldId id="276" r:id="rId7"/>
    <p:sldId id="272" r:id="rId8"/>
    <p:sldId id="277" r:id="rId9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416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66F472-17A8-4B4B-435C-34676945F13C}" v="205" dt="2025-09-02T15:18:35.3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64"/>
    <p:restoredTop sz="94699"/>
  </p:normalViewPr>
  <p:slideViewPr>
    <p:cSldViewPr>
      <p:cViewPr varScale="1">
        <p:scale>
          <a:sx n="77" d="100"/>
          <a:sy n="77" d="100"/>
        </p:scale>
        <p:origin x="192" y="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F8D88-7748-D092-E773-99A353BCE0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FF7481-E40B-B29E-19AF-84C9299A2A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E33F0-C85B-A573-3AD1-5627E42CC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4F41B2-565E-0A0A-0DC0-AE3F70FF1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B0A6E2-E4C5-0106-4655-DC76D1D85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A972-A778-524D-A7EF-F84E0BFC7CE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13443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04F8E-F2E6-812E-AE3F-757FBD3FC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67D955-C6BE-2BFC-737F-AA2E82A8F1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432360-A8C0-0D4E-C22F-3AB487D06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95C2B8-D342-5975-B893-95763BCAB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6E502E-AC36-F4DC-0103-4C367202F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F191E-A1F3-CB46-9FFB-9E336D0DEA8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7247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FBEBE-4DD7-9ED6-8B00-7F1A5931F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1813EB-2B25-E009-5BDE-BAB87A0BEE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B0F24-A6B9-C2F6-7BEA-B16A18A36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73868-A8B9-2B0D-E554-B1299A05E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AF4634-C607-00B0-72FB-31EFBDE85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404DA-D8D0-BE44-84F7-F927E5DEA37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6929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3C0EA-18A9-7CDC-10A6-AD1F11A9A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7CCFB6-B4F4-61A3-41F0-2196E004CC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5C3ED1-4C16-ADEE-18D3-D1411AA4D6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94A176-DBE6-9863-1F09-4C7AC619E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137487-0036-3CF2-1D08-F08F00D7A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361BC2-1A9F-DE0E-F3C8-B0173AB15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0E93D-877C-E042-AAC5-8A2A2B9C8AE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6310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7E91B-98A2-A823-ED90-D467332A0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3F05E8-8012-E179-D6C9-401D038617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FAD692-70A4-00AF-BEB5-4D3C43D817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F01D83-8A2F-5DEA-B977-2C392FAD47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A3CB21-1A5F-1B68-37E4-4898C7FD2F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6C6FBC-C061-5EB9-A5D8-3C63D218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108461-D24F-0826-01CE-C35A6005C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030245-8DAC-370B-13B0-B8CAF43B6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7806-462C-3046-AF88-3294037B16C6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4254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A3AAD-B073-B43E-67CF-A524F5E59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226513-444B-EF63-396E-389F8542F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478275-C5FA-5E71-B67B-17E976F7E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BA8FAD-7EB7-134D-3461-01C3B9662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9B1D-0970-1142-BB57-5418E2F687C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01302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A8A373-E9D4-06C1-55B6-6F707B882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0B4A96-D605-7707-DA02-222CF5AE4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56C0B4-9B5B-03A2-AC94-87AB18A3A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5D9-C78F-A14B-9CA7-A3B8AD48901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5578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4369B-6D5F-73A5-EEE2-BF0699782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158164-4677-1691-55B5-144A6CE47D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BAA6B-5E0A-FC59-89FA-489CF1E03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82E3B7-7B9F-27BC-B615-B61290CF7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9903AD-37A0-9F18-6DA0-0955277E5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B4D47E-8544-747C-3AF8-A7073A4B6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2F91F-AA89-CB41-82A5-A9382698316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5031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0644F-92FA-C839-E36E-3A4511E72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28C1A0-6E3B-1F7A-23B0-413823084C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CEDB3F-A116-B613-9F1F-4C733FED7A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1C91F7-89F8-92AD-7849-C6E98173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00269B-7741-FE74-0689-36EA32F30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D26C77-F432-A5C8-C0DC-AB49E3C1E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152D-943C-0B42-80CA-D54C2AA47B3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5713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80A0F-CB18-A542-7816-BC1D075AD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FD6036-88D1-D42F-175C-4CD5FCD1E8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A95936-1DF2-3378-8505-26CE2E564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190C13-9650-3C65-3B8E-199A5083A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E38A4E-07B3-FBED-31CE-8F065924A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884D-8A64-5243-AF24-A693DF344D1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2999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B66277-E800-A07D-1FFE-758F9C6AC3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3AD1CF-9A96-E4AC-6FAD-7A7F79FEF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F169F-258D-776D-FFB5-7B42336D8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13805D-274A-B1A6-ABF2-01A335F7D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F2F1E-9D3A-495B-3909-5AC57FC3A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A7D4E-65F0-A143-BFC1-BDD0D0B0119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8933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EF372-63E9-B210-682C-302433EFC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31A2DE-6919-8214-F48A-FFDAFC7C56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9974E-3A96-A601-8628-8A4C1CBB56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5F59CD-F443-6CA1-88C8-87A57012BC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208EF9-6FA5-EFA2-A3EE-E167F3D40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4FE48-6E24-B84B-BADE-40DA49CA575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1186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FECD4FF8-D3F0-6D5A-286D-141FB67DAAC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4213" y="119697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z="7200" b="1" dirty="0">
                <a:solidFill>
                  <a:srgbClr val="941651"/>
                </a:solidFill>
                <a:latin typeface="Comic Sans MS" panose="030F0902030302020204" pitchFamily="66" charset="0"/>
              </a:rPr>
              <a:t>Welcome to </a:t>
            </a:r>
            <a:br>
              <a:rPr lang="en-GB" altLang="en-US" sz="7200" b="1" dirty="0">
                <a:solidFill>
                  <a:srgbClr val="941651"/>
                </a:solidFill>
                <a:latin typeface="Comic Sans MS" panose="030F0902030302020204" pitchFamily="66" charset="0"/>
              </a:rPr>
            </a:br>
            <a:r>
              <a:rPr lang="en-GB" altLang="en-US" sz="7200" b="1" dirty="0">
                <a:solidFill>
                  <a:srgbClr val="941651"/>
                </a:solidFill>
                <a:latin typeface="Comic Sans MS" panose="030F0902030302020204" pitchFamily="66" charset="0"/>
              </a:rPr>
              <a:t>Year One.</a:t>
            </a:r>
            <a:endParaRPr lang="en-US" altLang="en-US" sz="7200" b="1" dirty="0">
              <a:solidFill>
                <a:srgbClr val="941651"/>
              </a:solidFill>
              <a:latin typeface="Comic Sans MS" panose="030F0902030302020204" pitchFamily="66" charset="0"/>
            </a:endParaRPr>
          </a:p>
        </p:txBody>
      </p:sp>
      <p:sp>
        <p:nvSpPr>
          <p:cNvPr id="2051" name="AutoShape 5" descr="cartoon_tiger_logo_2-306x394-full">
            <a:extLst>
              <a:ext uri="{FF2B5EF4-FFF2-40B4-BE49-F238E27FC236}">
                <a16:creationId xmlns:a16="http://schemas.microsoft.com/office/drawing/2014/main" id="{9390FB7A-6593-8AAD-9E36-EB64CD6C1E7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2" name="Picture 1" descr="A logo with a celtic design&#10;&#10;Description automatically generated">
            <a:extLst>
              <a:ext uri="{FF2B5EF4-FFF2-40B4-BE49-F238E27FC236}">
                <a16:creationId xmlns:a16="http://schemas.microsoft.com/office/drawing/2014/main" id="{16CC1138-71D1-9873-1F15-D5648AF9E3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604" y="3189410"/>
            <a:ext cx="2548792" cy="3075842"/>
          </a:xfrm>
          <a:prstGeom prst="rect">
            <a:avLst/>
          </a:prstGeom>
        </p:spPr>
      </p:pic>
    </p:spTree>
  </p:cSld>
  <p:clrMapOvr>
    <a:masterClrMapping/>
  </p:clrMapOvr>
  <p:transition advTm="719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E6D1BD06-B80B-2824-4B3C-FC7130656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70262"/>
          </a:xfrm>
        </p:spPr>
        <p:txBody>
          <a:bodyPr>
            <a:normAutofit/>
          </a:bodyPr>
          <a:lstStyle/>
          <a:p>
            <a:pPr algn="ctr"/>
            <a:r>
              <a:rPr lang="en-GB" altLang="en-US" sz="4400" dirty="0">
                <a:solidFill>
                  <a:srgbClr val="941651"/>
                </a:solidFill>
                <a:latin typeface="Comic Sans MS"/>
              </a:rPr>
              <a:t>Mrs Scholes, Mrs Knight, </a:t>
            </a:r>
            <a:br>
              <a:rPr lang="en-GB" altLang="en-US" sz="4400" dirty="0">
                <a:solidFill>
                  <a:srgbClr val="941651"/>
                </a:solidFill>
                <a:latin typeface="Comic Sans MS"/>
              </a:rPr>
            </a:br>
            <a:r>
              <a:rPr lang="en-GB" altLang="en-US" sz="4400" dirty="0">
                <a:solidFill>
                  <a:srgbClr val="941651"/>
                </a:solidFill>
                <a:latin typeface="Comic Sans MS"/>
              </a:rPr>
              <a:t>Miss Breen and Miss Hartley </a:t>
            </a:r>
            <a:br>
              <a:rPr lang="en-GB" altLang="en-US" sz="4400" dirty="0">
                <a:solidFill>
                  <a:srgbClr val="941651"/>
                </a:solidFill>
                <a:latin typeface="Comic Sans MS"/>
              </a:rPr>
            </a:br>
            <a:r>
              <a:rPr lang="en-GB" altLang="en-US" sz="4400" dirty="0">
                <a:solidFill>
                  <a:srgbClr val="941651"/>
                </a:solidFill>
                <a:latin typeface="Comic Sans MS"/>
              </a:rPr>
              <a:t>work in Year One. </a:t>
            </a:r>
            <a:endParaRPr lang="en-GB" altLang="en-US" sz="4400" dirty="0">
              <a:solidFill>
                <a:srgbClr val="941651"/>
              </a:solidFill>
              <a:latin typeface="Comic Sans MS" panose="030F0902030302020204" pitchFamily="66" charset="0"/>
            </a:endParaRPr>
          </a:p>
        </p:txBody>
      </p:sp>
      <p:pic>
        <p:nvPicPr>
          <p:cNvPr id="2" name="Picture 1" descr="A group of people holding hands&#10;&#10;Description automatically generated">
            <a:extLst>
              <a:ext uri="{FF2B5EF4-FFF2-40B4-BE49-F238E27FC236}">
                <a16:creationId xmlns:a16="http://schemas.microsoft.com/office/drawing/2014/main" id="{A9772F33-F7A7-B85C-B71A-0AB8981B1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7938" y="3645389"/>
            <a:ext cx="4228123" cy="2527300"/>
          </a:xfrm>
          <a:prstGeom prst="rect">
            <a:avLst/>
          </a:prstGeom>
        </p:spPr>
      </p:pic>
    </p:spTree>
  </p:cSld>
  <p:clrMapOvr>
    <a:masterClrMapping/>
  </p:clrMapOvr>
  <p:transition spd="slow" advTm="813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D487284F-D8F1-A234-67CA-AD27A4C52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2084"/>
            <a:ext cx="8229600" cy="3226916"/>
          </a:xfrm>
        </p:spPr>
        <p:txBody>
          <a:bodyPr>
            <a:normAutofit/>
          </a:bodyPr>
          <a:lstStyle/>
          <a:p>
            <a:pPr algn="ctr"/>
            <a:r>
              <a:rPr lang="en-GB" altLang="en-US" sz="4400" dirty="0">
                <a:solidFill>
                  <a:srgbClr val="941651"/>
                </a:solidFill>
                <a:latin typeface="Comic Sans MS"/>
              </a:rPr>
              <a:t>Our PE days are Monday and Thursday afternoon. </a:t>
            </a:r>
            <a:endParaRPr lang="en-GB" altLang="en-US" sz="4400" dirty="0">
              <a:solidFill>
                <a:srgbClr val="941651"/>
              </a:solidFill>
              <a:latin typeface="Comic Sans MS" panose="030F0902030302020204" pitchFamily="66" charset="0"/>
            </a:endParaRPr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AFC96513-4ACF-0C56-A2FF-B24A4BB87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422" y="2780928"/>
            <a:ext cx="4263156" cy="3576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33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>
            <a:extLst>
              <a:ext uri="{FF2B5EF4-FFF2-40B4-BE49-F238E27FC236}">
                <a16:creationId xmlns:a16="http://schemas.microsoft.com/office/drawing/2014/main" id="{C38A1FAB-76C0-A32A-200C-B4D86A875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487363"/>
            <a:ext cx="8229600" cy="4525962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GB" altLang="en-US" sz="4400" dirty="0">
                <a:solidFill>
                  <a:srgbClr val="941651"/>
                </a:solidFill>
                <a:latin typeface="Comic Sans MS" panose="030F0902030302020204" pitchFamily="66" charset="0"/>
              </a:rPr>
              <a:t>PE kits must be in school on these days and any earrings must be removed. </a:t>
            </a:r>
          </a:p>
        </p:txBody>
      </p:sp>
      <p:pic>
        <p:nvPicPr>
          <p:cNvPr id="5123" name="Picture 2">
            <a:extLst>
              <a:ext uri="{FF2B5EF4-FFF2-40B4-BE49-F238E27FC236}">
                <a16:creationId xmlns:a16="http://schemas.microsoft.com/office/drawing/2014/main" id="{80EE9E02-DFE3-D9F0-E38A-B6C1376CC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141" y="3615217"/>
            <a:ext cx="2808560" cy="2796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3">
            <a:extLst>
              <a:ext uri="{FF2B5EF4-FFF2-40B4-BE49-F238E27FC236}">
                <a16:creationId xmlns:a16="http://schemas.microsoft.com/office/drawing/2014/main" id="{9267BF5E-507C-D6AA-2258-1BC6A4392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8842" y="2750344"/>
            <a:ext cx="3095625" cy="3110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E37A8918-5403-C12C-CB72-82F2769C11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090" y="173448"/>
            <a:ext cx="8496300" cy="5111849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rgbClr val="941651"/>
                </a:solidFill>
                <a:latin typeface="Comic Sans MS"/>
              </a:rPr>
              <a:t>Reading books will be changed and sent home every Monday and Thursday. </a:t>
            </a:r>
            <a:br>
              <a:rPr lang="en-GB" altLang="en-US" dirty="0">
                <a:latin typeface="Comic Sans MS" panose="030F0902030302020204" pitchFamily="66" charset="0"/>
              </a:rPr>
            </a:br>
            <a:r>
              <a:rPr lang="en-GB" altLang="en-US" dirty="0">
                <a:solidFill>
                  <a:srgbClr val="941651"/>
                </a:solidFill>
                <a:latin typeface="Comic Sans MS"/>
              </a:rPr>
              <a:t>Please make sure the reading record book is signed. </a:t>
            </a:r>
            <a:br>
              <a:rPr lang="en-GB" altLang="en-US" dirty="0">
                <a:latin typeface="Comic Sans MS" panose="030F0902030302020204" pitchFamily="66" charset="0"/>
              </a:rPr>
            </a:br>
            <a:br>
              <a:rPr lang="en-GB" altLang="en-US" dirty="0">
                <a:latin typeface="Comic Sans MS" panose="030F0902030302020204" pitchFamily="66" charset="0"/>
              </a:rPr>
            </a:br>
            <a:endParaRPr lang="en-GB" altLang="en-US" dirty="0">
              <a:latin typeface="Comic Sans MS" panose="030F0902030302020204" pitchFamily="66" charset="0"/>
            </a:endParaRPr>
          </a:p>
        </p:txBody>
      </p:sp>
      <p:pic>
        <p:nvPicPr>
          <p:cNvPr id="5" name="Picture 4" descr="A picture containing text, different, several&#10;&#10;Description automatically generated">
            <a:extLst>
              <a:ext uri="{FF2B5EF4-FFF2-40B4-BE49-F238E27FC236}">
                <a16:creationId xmlns:a16="http://schemas.microsoft.com/office/drawing/2014/main" id="{89D25118-84E6-BECA-E45B-3427F9D41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183693"/>
            <a:ext cx="3400869" cy="3384440"/>
          </a:xfrm>
          <a:prstGeom prst="rect">
            <a:avLst/>
          </a:prstGeom>
        </p:spPr>
      </p:pic>
      <p:pic>
        <p:nvPicPr>
          <p:cNvPr id="9" name="Picture 8" descr="Text&#10;&#10;Description automatically generated with medium confidence">
            <a:extLst>
              <a:ext uri="{FF2B5EF4-FFF2-40B4-BE49-F238E27FC236}">
                <a16:creationId xmlns:a16="http://schemas.microsoft.com/office/drawing/2014/main" id="{9A7B8DED-AE43-E4B0-74F8-DB3F56A55B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130" y="3429000"/>
            <a:ext cx="2419759" cy="2794431"/>
          </a:xfrm>
          <a:prstGeom prst="rect">
            <a:avLst/>
          </a:prstGeom>
        </p:spPr>
      </p:pic>
    </p:spTree>
  </p:cSld>
  <p:clrMapOvr>
    <a:masterClrMapping/>
  </p:clrMapOvr>
  <p:transition spd="slow" advTm="9109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BF144-963C-017F-0037-03BAD13613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63919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altLang="en-US" sz="4400" dirty="0">
                <a:solidFill>
                  <a:srgbClr val="941651"/>
                </a:solidFill>
                <a:latin typeface="Comic Sans MS"/>
              </a:rPr>
              <a:t>Homework will be set in the form of a grid.</a:t>
            </a:r>
            <a:endParaRPr lang="en-US" dirty="0"/>
          </a:p>
          <a:p>
            <a:pPr marL="0" indent="0" algn="ctr">
              <a:buNone/>
            </a:pPr>
            <a:endParaRPr lang="en-GB" altLang="en-US" sz="4400" dirty="0">
              <a:solidFill>
                <a:srgbClr val="941651"/>
              </a:solidFill>
              <a:latin typeface="Comic Sans MS"/>
            </a:endParaRPr>
          </a:p>
          <a:p>
            <a:pPr marL="0" indent="0" algn="ctr">
              <a:buNone/>
            </a:pPr>
            <a:r>
              <a:rPr lang="en-GB" altLang="en-US" sz="4400" dirty="0">
                <a:solidFill>
                  <a:srgbClr val="941651"/>
                </a:solidFill>
                <a:latin typeface="Comic Sans MS"/>
              </a:rPr>
              <a:t> Homework that has been completed over the week should be handed in on a Thursday for marking</a:t>
            </a:r>
            <a:endParaRPr lang="en-GB" dirty="0"/>
          </a:p>
          <a:p>
            <a:pPr marL="0" indent="0" algn="ctr">
              <a:buNone/>
            </a:pPr>
            <a:endParaRPr lang="en-GB" altLang="en-US" sz="4400" dirty="0">
              <a:solidFill>
                <a:srgbClr val="941651"/>
              </a:solidFill>
              <a:latin typeface="Comic Sans MS"/>
            </a:endParaRPr>
          </a:p>
          <a:p>
            <a:pPr marL="0" indent="0" algn="ctr">
              <a:buNone/>
            </a:pPr>
            <a:endParaRPr lang="en-GB" altLang="en-US" sz="4400" dirty="0">
              <a:solidFill>
                <a:srgbClr val="941651"/>
              </a:solidFill>
              <a:latin typeface="Comic Sans MS"/>
            </a:endParaRPr>
          </a:p>
          <a:p>
            <a:pPr marL="0" indent="0" algn="ctr">
              <a:buNone/>
            </a:pPr>
            <a:endParaRPr lang="en-GB" altLang="en-US" sz="4400" dirty="0">
              <a:solidFill>
                <a:srgbClr val="941651"/>
              </a:solidFill>
              <a:latin typeface="Comic Sans MS"/>
            </a:endParaRPr>
          </a:p>
          <a:p>
            <a:pPr marL="0" indent="0" algn="ctr">
              <a:buNone/>
            </a:pPr>
            <a:endParaRPr lang="en-GB" altLang="en-US" sz="4400" dirty="0">
              <a:solidFill>
                <a:srgbClr val="941651"/>
              </a:solidFill>
              <a:latin typeface="Comic Sans MS"/>
            </a:endParaRPr>
          </a:p>
          <a:p>
            <a:pPr marL="0" indent="0" algn="ctr">
              <a:buNone/>
            </a:pPr>
            <a:r>
              <a:rPr lang="en-GB" altLang="en-US" sz="2000" dirty="0">
                <a:solidFill>
                  <a:srgbClr val="941651"/>
                </a:solidFill>
                <a:latin typeface="Comic Sans MS"/>
              </a:rPr>
              <a:t>Please encourage your child to remove reading books, homework  books and any signed letters from their book bags and hand them in to a member of staff in class.</a:t>
            </a:r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40D504C5-8A25-8A1A-41BF-63A1E5FCE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949" y="3507649"/>
            <a:ext cx="5581427" cy="156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177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CBF6FDC8-C4EE-DE2E-6C82-12BB3C78E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7112"/>
          </a:xfrm>
        </p:spPr>
        <p:txBody>
          <a:bodyPr/>
          <a:lstStyle/>
          <a:p>
            <a:pPr algn="ctr" eaLnBrk="1" hangingPunct="1"/>
            <a:br>
              <a:rPr lang="en-GB" altLang="en-US" sz="4400" dirty="0">
                <a:latin typeface="Comic Sans MS" panose="030F0902030302020204" pitchFamily="66" charset="0"/>
              </a:rPr>
            </a:br>
            <a:r>
              <a:rPr lang="en-GB" altLang="en-US" sz="4400" dirty="0">
                <a:solidFill>
                  <a:srgbClr val="941651"/>
                </a:solidFill>
                <a:latin typeface="Comic Sans MS"/>
              </a:rPr>
              <a:t>Our school library day is a </a:t>
            </a:r>
            <a:r>
              <a:rPr lang="en-GB" altLang="en-US" sz="4400" b="1" dirty="0">
                <a:solidFill>
                  <a:srgbClr val="941651"/>
                </a:solidFill>
                <a:latin typeface="Comic Sans MS"/>
              </a:rPr>
              <a:t>Monday</a:t>
            </a:r>
            <a:r>
              <a:rPr lang="en-GB" altLang="en-US" sz="4400" dirty="0">
                <a:solidFill>
                  <a:srgbClr val="941651"/>
                </a:solidFill>
                <a:latin typeface="Comic Sans MS"/>
              </a:rPr>
              <a:t> afternoon. </a:t>
            </a:r>
            <a:br>
              <a:rPr lang="en-GB" altLang="en-US" sz="4400" dirty="0">
                <a:latin typeface="Comic Sans MS" panose="030F0902030302020204" pitchFamily="66" charset="0"/>
              </a:rPr>
            </a:br>
            <a:br>
              <a:rPr lang="en-GB" altLang="en-US" sz="4400" dirty="0">
                <a:latin typeface="Comic Sans MS" panose="030F0902030302020204" pitchFamily="66" charset="0"/>
              </a:rPr>
            </a:br>
            <a:br>
              <a:rPr lang="en-GB" altLang="en-US" sz="4400" dirty="0">
                <a:latin typeface="Comic Sans MS" panose="030F0902030302020204" pitchFamily="66" charset="0"/>
              </a:rPr>
            </a:br>
            <a:br>
              <a:rPr lang="en-GB" altLang="en-US" dirty="0">
                <a:latin typeface="Comic Sans MS" panose="030F0902030302020204" pitchFamily="66" charset="0"/>
              </a:rPr>
            </a:br>
            <a:br>
              <a:rPr lang="en-GB" altLang="en-US" dirty="0">
                <a:latin typeface="Comic Sans MS" panose="030F0902030302020204" pitchFamily="66" charset="0"/>
              </a:rPr>
            </a:br>
            <a:endParaRPr lang="en-GB" altLang="en-US" dirty="0">
              <a:latin typeface="Comic Sans MS" panose="030F0902030302020204" pitchFamily="66" charset="0"/>
            </a:endParaRPr>
          </a:p>
        </p:txBody>
      </p:sp>
      <p:pic>
        <p:nvPicPr>
          <p:cNvPr id="3" name="Picture 2" descr="A picture containing clipart&#10;&#10;Description automatically generated">
            <a:extLst>
              <a:ext uri="{FF2B5EF4-FFF2-40B4-BE49-F238E27FC236}">
                <a16:creationId xmlns:a16="http://schemas.microsoft.com/office/drawing/2014/main" id="{F9FE4C9D-06F4-67C7-3550-05B443F50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550" y="3645024"/>
            <a:ext cx="3390900" cy="2501900"/>
          </a:xfrm>
          <a:prstGeom prst="rect">
            <a:avLst/>
          </a:prstGeom>
        </p:spPr>
      </p:pic>
    </p:spTree>
  </p:cSld>
  <p:clrMapOvr>
    <a:masterClrMapping/>
  </p:clrMapOvr>
  <p:transition spd="slow" advTm="9006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61F72-AFFE-4B78-9492-C97770C21E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487" y="365126"/>
            <a:ext cx="8541953" cy="1340342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en-GB" dirty="0">
                <a:solidFill>
                  <a:srgbClr val="941651"/>
                </a:solidFill>
                <a:latin typeface="Comic Sans MS"/>
                <a:cs typeface="Calibri Light"/>
              </a:rPr>
              <a:t>Dates for the diary...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09EFC6-C008-55FB-9FF0-EAED7DE4F1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8560" y="1825625"/>
            <a:ext cx="8546880" cy="4351338"/>
          </a:xfr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941651"/>
                </a:solidFill>
                <a:latin typeface="Comic Sans MS"/>
              </a:rPr>
              <a:t> </a:t>
            </a:r>
            <a:endParaRPr lang="en-US" sz="1400">
              <a:ea typeface="Calibri"/>
              <a:cs typeface="Calibri"/>
            </a:endParaRPr>
          </a:p>
          <a:p>
            <a:r>
              <a:rPr lang="en-GB" sz="1800" dirty="0">
                <a:solidFill>
                  <a:srgbClr val="941651"/>
                </a:solidFill>
                <a:latin typeface="Comic Sans MS"/>
                <a:ea typeface="Calibri"/>
                <a:cs typeface="Calibri"/>
              </a:rPr>
              <a:t>Meet the Teacher – 9th |September 2025 @ 3:15pm</a:t>
            </a:r>
          </a:p>
          <a:p>
            <a:endParaRPr lang="en-GB" sz="1800" dirty="0">
              <a:solidFill>
                <a:srgbClr val="941651"/>
              </a:solidFill>
              <a:latin typeface="Comic Sans MS"/>
              <a:ea typeface="Calibri"/>
              <a:cs typeface="Calibri"/>
            </a:endParaRPr>
          </a:p>
          <a:p>
            <a:r>
              <a:rPr lang="en-GB" sz="1800" dirty="0">
                <a:solidFill>
                  <a:srgbClr val="941651"/>
                </a:solidFill>
                <a:latin typeface="Comic Sans MS"/>
                <a:ea typeface="Calibri"/>
                <a:cs typeface="Calibri"/>
              </a:rPr>
              <a:t>Photographer in school- 18th September 2025</a:t>
            </a:r>
          </a:p>
          <a:p>
            <a:endParaRPr lang="en-GB" sz="1800" dirty="0">
              <a:solidFill>
                <a:srgbClr val="941651"/>
              </a:solidFill>
              <a:latin typeface="Comic Sans MS"/>
            </a:endParaRPr>
          </a:p>
          <a:p>
            <a:r>
              <a:rPr lang="en-GB" sz="1800" dirty="0">
                <a:solidFill>
                  <a:srgbClr val="941651"/>
                </a:solidFill>
                <a:latin typeface="Comic Sans MS"/>
              </a:rPr>
              <a:t>Harvest at St Matthew's Church- 16th October 2025  @ 1:30pm</a:t>
            </a:r>
            <a:endParaRPr lang="en-GB" sz="1800">
              <a:ea typeface="Calibri" panose="020F0502020204030204"/>
              <a:cs typeface="Calibri" panose="020F0502020204030204"/>
            </a:endParaRPr>
          </a:p>
          <a:p>
            <a:endParaRPr lang="en-GB" sz="1800" dirty="0">
              <a:solidFill>
                <a:srgbClr val="941651"/>
              </a:solidFill>
              <a:latin typeface="Comic Sans MS"/>
            </a:endParaRPr>
          </a:p>
          <a:p>
            <a:r>
              <a:rPr lang="en-GB" sz="1800" dirty="0">
                <a:solidFill>
                  <a:srgbClr val="941651"/>
                </a:solidFill>
                <a:latin typeface="Comic Sans MS"/>
              </a:rPr>
              <a:t>Parents Evening- 21st October 2025 </a:t>
            </a:r>
            <a:endParaRPr lang="en-GB" sz="1800">
              <a:solidFill>
                <a:srgbClr val="941651"/>
              </a:solidFill>
              <a:latin typeface="Comic Sans MS"/>
              <a:ea typeface="Calibri" panose="020F0502020204030204"/>
              <a:cs typeface="Calibri" panose="020F0502020204030204"/>
            </a:endParaRPr>
          </a:p>
          <a:p>
            <a:endParaRPr lang="en-GB" sz="1800" dirty="0">
              <a:solidFill>
                <a:srgbClr val="941651"/>
              </a:solidFill>
              <a:latin typeface="Comic Sans MS"/>
            </a:endParaRPr>
          </a:p>
          <a:p>
            <a:r>
              <a:rPr lang="en-GB" sz="1800" dirty="0">
                <a:solidFill>
                  <a:srgbClr val="941651"/>
                </a:solidFill>
                <a:latin typeface="Comic Sans MS"/>
              </a:rPr>
              <a:t>Class Assembly- 22nd October 2025 /20th May 2026</a:t>
            </a:r>
          </a:p>
          <a:p>
            <a:endParaRPr lang="en-GB" sz="1800" dirty="0">
              <a:solidFill>
                <a:srgbClr val="941651"/>
              </a:solidFill>
              <a:latin typeface="Comic Sans MS"/>
            </a:endParaRPr>
          </a:p>
          <a:p>
            <a:r>
              <a:rPr lang="en-GB" sz="1800" dirty="0">
                <a:solidFill>
                  <a:srgbClr val="941651"/>
                </a:solidFill>
                <a:latin typeface="Comic Sans MS"/>
              </a:rPr>
              <a:t>Inflatable Pool- WB 3rd-14th November 2025</a:t>
            </a:r>
          </a:p>
          <a:p>
            <a:endParaRPr lang="en-GB" sz="1800" dirty="0">
              <a:solidFill>
                <a:srgbClr val="941651"/>
              </a:solidFill>
              <a:latin typeface="Comic Sans MS"/>
            </a:endParaRPr>
          </a:p>
          <a:p>
            <a:r>
              <a:rPr lang="en-GB" sz="1800" dirty="0">
                <a:solidFill>
                  <a:srgbClr val="941651"/>
                </a:solidFill>
                <a:latin typeface="Comic Sans MS"/>
              </a:rPr>
              <a:t>Nativity Performance- 9th December 2024</a:t>
            </a:r>
            <a:endParaRPr lang="en-GB" sz="1800" dirty="0"/>
          </a:p>
          <a:p>
            <a:pPr marL="0" indent="0">
              <a:buNone/>
            </a:pPr>
            <a:endParaRPr lang="en-GB" dirty="0">
              <a:solidFill>
                <a:srgbClr val="941651"/>
              </a:solidFill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6733298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</TotalTime>
  <Words>104</Words>
  <Application>Microsoft Office PowerPoint</Application>
  <PresentationFormat>On-screen Show (4:3)</PresentationFormat>
  <Paragraphs>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Welcome to  Year One.</vt:lpstr>
      <vt:lpstr>Mrs Scholes, Mrs Knight,  Miss Breen and Miss Hartley  work in Year One. </vt:lpstr>
      <vt:lpstr>Our PE days are Monday and Thursday afternoon. </vt:lpstr>
      <vt:lpstr>PowerPoint Presentation</vt:lpstr>
      <vt:lpstr>Reading books will be changed and sent home every Monday and Thursday.  Please make sure the reading record book is signed.   </vt:lpstr>
      <vt:lpstr>PowerPoint Presentation</vt:lpstr>
      <vt:lpstr> Our school library day is a Monday afternoon.      </vt:lpstr>
      <vt:lpstr>Dates for the diary...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Tiger Class.</dc:title>
  <dc:creator>Rebecca Smith</dc:creator>
  <cp:lastModifiedBy>Joanne Scholes</cp:lastModifiedBy>
  <cp:revision>262</cp:revision>
  <dcterms:created xsi:type="dcterms:W3CDTF">2009-10-19T19:10:36Z</dcterms:created>
  <dcterms:modified xsi:type="dcterms:W3CDTF">2025-09-02T15:21:25Z</dcterms:modified>
</cp:coreProperties>
</file>