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6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B3B3"/>
    <a:srgbClr val="F07474"/>
    <a:srgbClr val="F56F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E2A6A3-A9D9-25B6-302B-08A6AC4AD610}" v="7" dt="2025-09-23T15:10:57.543"/>
    <p1510:client id="{BB7A5064-E50B-A1A2-D135-6BF7C7E5257F}" v="31" dt="2025-09-23T18:55:56.508"/>
    <p1510:client id="{E2A84D2F-5B47-F171-5D77-019B7795F60D}" v="1" dt="2025-09-23T13:16:40.4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0DD7CD-0534-47C6-9B91-DED91515182C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37A690-CF96-4214-B201-50F3FEAD6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445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09AF8-65DB-B474-4724-3D667673A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AD921E-8F3B-05DD-8FD6-4D7234348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7C5E6E-1A53-DCC1-9AED-29F9C17320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CCECC-BF2F-B25D-2E4E-219888FCEC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279EB3-DF7D-8448-A0F6-B54B04E3643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604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3CD32-55AE-D22F-6A3A-C82CA7E103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4B5831-2EE9-E244-5098-F05755B413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D3B73-F654-0BBE-5761-EA623A332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10835-6145-6D9E-1922-30E109278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9CF53-FA42-084B-4008-999269660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783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539E4-EB44-0F09-DD44-51ADDB7F5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3D488-B149-D3AD-3E4A-FD6704E618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8188C-2E3F-A318-75AF-2D9E57F0D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724B3E-2715-5AC2-A937-288CB284A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C9406E-95CC-A927-3BE0-470B058A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84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64976-866A-7608-DD20-B7372FA61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336A80-B9C8-BC1C-023A-365AC5B96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68F55-AE88-118D-5AEE-F427F86D3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89BDC3-A239-9C4B-1732-B44BE9C2B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1F987B-29AE-227F-31A2-0495AE313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8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38F0B-1161-CD79-5E99-541A8453A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234AD-F959-6344-A0CA-4D4EADC5BF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811F31-4CB5-6980-CC84-122EAE392F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F06A81-FE03-4944-5851-37DBDEBFC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B86CBC-B84D-A786-9D3D-8892E6CCF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B02449-2C1C-FD84-6B66-0031195D1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263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EEB23-DD10-4E8B-EA4F-E34C03CF9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495981-EFB3-0245-2B63-E299B7F039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7DF96D-CD70-BBFE-1587-3078DACAF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56B2A5-4F97-42B0-DBF9-0CD25EE92B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1FE393-468C-A899-FE8D-7A123CC6F2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658AAE-0F67-8DA7-77FA-C2450AF74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6097D4-9D7C-83CA-5B02-C9CA5834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3B4965-B5F5-403A-467C-B1A79ECA1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184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DBADF-9B2F-56F3-9A98-4031CA88D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F27FE7-B502-FC70-7907-E671A4CC6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CD1CD2-9F12-414B-F00B-7F4294E17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B133CD-4F70-62A1-916C-DD5874913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359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5E5186-3FB5-FB82-9120-6868287F8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F96E60-3EDD-CF25-A0C7-9E9FFD110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DD2A9-F2C7-A9A4-8CD5-160FD7B3E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56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DCE1E-382F-762F-8CAC-F801EC423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0B6212-6B3D-0E28-30F1-B1E28D61FE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16EBDE-29CF-E4DF-9F4B-DFD0F8FCCC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10F23D-AC4B-EDBC-FD64-10ACB2192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D73140-0EDC-3DA7-4023-000C8BF72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17573-C91F-8590-12D9-11A5ACE92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3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18626-CC05-AB06-1404-88046CD5B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E2F2BF-DC37-222E-4FF4-669F821DF1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782091-722E-5212-D670-B260368B1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A8D348-9D1C-72D3-CD75-4A5D3B5F7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16DEA-3400-1180-9AAC-FBB314244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1EB41B-D850-0216-9EF9-18B6DEC89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707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E08B5-7F6E-F1EF-324B-77B5D3BA1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D0A2B5-D006-B16C-DF27-B1C2E952B2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96299B-B902-28CE-8F8D-CB8788BD5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0E342-04D4-D22A-859F-6F1D3FB41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1B7286-6E07-A261-426D-39A327E7C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52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E038A8-C9CC-8BD4-FEBC-291B344F99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EA3D10-B3F9-11B9-F0B6-BFCFB71CE8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6AE88-D354-9584-9DC8-43C94E9B8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E14D6-3EE2-F710-B54E-E6BA31097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087A5-4F98-A424-3126-006C86C3B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336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E75936-6418-2D82-D5B8-E1DFB337E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4D6A0-3A1D-118C-C382-4B77B623F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743AC-C586-98A3-AAEF-B59A52AD58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EDE41-BD17-4F8E-96FF-144BA42F2C66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0DA8B1-1152-4267-6B72-2C302839E6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E3828-64EC-58A6-12CB-07BB0915BD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B6E967-DEBA-440E-B774-868719D06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9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157E4-9081-E28D-C2DE-F8BF068CB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E69E6C-AFE4-E34E-F958-3270FE50F0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428307"/>
              </p:ext>
            </p:extLst>
          </p:nvPr>
        </p:nvGraphicFramePr>
        <p:xfrm>
          <a:off x="142363" y="1091682"/>
          <a:ext cx="4409543" cy="13809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9543">
                  <a:extLst>
                    <a:ext uri="{9D8B030D-6E8A-4147-A177-3AD203B41FA5}">
                      <a16:colId xmlns:a16="http://schemas.microsoft.com/office/drawing/2014/main" val="3779118157"/>
                    </a:ext>
                  </a:extLst>
                </a:gridCol>
              </a:tblGrid>
              <a:tr h="354039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What should I already know?</a:t>
                      </a:r>
                      <a:endParaRPr lang="en-GB" sz="14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AF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199361"/>
                  </a:ext>
                </a:extLst>
              </a:tr>
              <a:tr h="102689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97657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592744-5E95-EA30-7219-28EE0B4271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687644"/>
              </p:ext>
            </p:extLst>
          </p:nvPr>
        </p:nvGraphicFramePr>
        <p:xfrm>
          <a:off x="128045" y="2585912"/>
          <a:ext cx="4409543" cy="41637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4235">
                  <a:extLst>
                    <a:ext uri="{9D8B030D-6E8A-4147-A177-3AD203B41FA5}">
                      <a16:colId xmlns:a16="http://schemas.microsoft.com/office/drawing/2014/main" val="3092997082"/>
                    </a:ext>
                  </a:extLst>
                </a:gridCol>
                <a:gridCol w="3285308">
                  <a:extLst>
                    <a:ext uri="{9D8B030D-6E8A-4147-A177-3AD203B41FA5}">
                      <a16:colId xmlns:a16="http://schemas.microsoft.com/office/drawing/2014/main" val="2401306284"/>
                    </a:ext>
                  </a:extLst>
                </a:gridCol>
              </a:tblGrid>
              <a:tr h="230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Key Voca</a:t>
                      </a:r>
                      <a:r>
                        <a:rPr lang="en-GB" sz="16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b</a:t>
                      </a: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ulary:</a:t>
                      </a:r>
                      <a:endParaRPr lang="en-GB" sz="12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F320">
                        <a:alpha val="52157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111706"/>
                  </a:ext>
                </a:extLst>
              </a:tr>
              <a:tr h="346001"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Human features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geographical, man-made, or human-constructed elements placed on the Earth’s surface</a:t>
                      </a:r>
                      <a:endParaRPr lang="en-GB" sz="7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251536"/>
                  </a:ext>
                </a:extLst>
              </a:tr>
              <a:tr h="5190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</a:t>
                      </a:r>
                      <a:r>
                        <a:rPr lang="en-GB" sz="1200" b="0" kern="100" baseline="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features</a:t>
                      </a:r>
                      <a:endParaRPr lang="en-GB" sz="1200" b="0" kern="100" dirty="0" smtClean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natural, non-man-made characteristics of the Earth's surface—such as mountains, rivers, and forests—that exist independently of human activity</a:t>
                      </a:r>
                      <a:endParaRPr lang="en-GB" sz="7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906705"/>
                  </a:ext>
                </a:extLst>
              </a:tr>
              <a:tr h="519001"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Paris Basin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distinctive European core region with a population of 21 million stretching 500km. East to West and 300 km North to South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761673"/>
                  </a:ext>
                </a:extLst>
              </a:tr>
              <a:tr h="262278"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Industrial 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economic activities that produce goods or services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632226"/>
                  </a:ext>
                </a:extLst>
              </a:tr>
              <a:tr h="519001"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Agricultural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the study of farming—cultivating soil, growing crops, and raising livestock—as a primary human activity that shapes landscapes, economies, and societies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396240"/>
                  </a:ext>
                </a:extLst>
              </a:tr>
              <a:tr h="519001"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Commercial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activities, land uses, and economic systems focused on the production, distribution, exchange, and sale of goods and services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124757"/>
                  </a:ext>
                </a:extLst>
              </a:tr>
              <a:tr h="519001"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Urban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a human settlement with high population density, extensive infrastructure, and built-up land use, typically featuring cities, towns, and suburbs</a:t>
                      </a:r>
                      <a:endParaRPr lang="en-GB" sz="1200" b="0" dirty="0"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011051"/>
                  </a:ext>
                </a:extLst>
              </a:tr>
              <a:tr h="5190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Rural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a geographic region located outside cities and towns, characterized by low population density, small settlements (villages, hamlets, or farms).</a:t>
                      </a:r>
                      <a:endParaRPr lang="en-GB" sz="1200" b="0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067101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B94A65E-FCD0-EC4E-9E57-0333F42E3A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42010"/>
              </p:ext>
            </p:extLst>
          </p:nvPr>
        </p:nvGraphicFramePr>
        <p:xfrm>
          <a:off x="8160365" y="1131029"/>
          <a:ext cx="3908035" cy="25454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08035">
                  <a:extLst>
                    <a:ext uri="{9D8B030D-6E8A-4147-A177-3AD203B41FA5}">
                      <a16:colId xmlns:a16="http://schemas.microsoft.com/office/drawing/2014/main" val="2383679079"/>
                    </a:ext>
                  </a:extLst>
                </a:gridCol>
              </a:tblGrid>
              <a:tr h="482203">
                <a:tc>
                  <a:txBody>
                    <a:bodyPr/>
                    <a:lstStyle/>
                    <a:p>
                      <a:pPr algn="l"/>
                      <a:r>
                        <a:rPr lang="en-GB" sz="1400" b="1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</a:rPr>
                        <a:t>Photos </a:t>
                      </a: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</a:rPr>
                        <a:t>of </a:t>
                      </a:r>
                      <a:r>
                        <a:rPr lang="en-GB" sz="1400" b="1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</a:rPr>
                        <a:t>Vitry</a:t>
                      </a:r>
                      <a:r>
                        <a:rPr lang="en-GB" sz="1400" b="1" kern="100" baseline="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</a:rPr>
                        <a:t> – Sur - Seine</a:t>
                      </a:r>
                      <a:r>
                        <a:rPr lang="en-GB" sz="1400" b="1" kern="100" dirty="0" smtClean="0">
                          <a:solidFill>
                            <a:schemeClr val="tx1"/>
                          </a:solidFill>
                          <a:effectLst/>
                          <a:latin typeface="Letter-join No-Lead 8" panose="02000503000000020003" pitchFamily="50" charset="0"/>
                        </a:rPr>
                        <a:t>: </a:t>
                      </a:r>
                      <a:endParaRPr lang="en-GB" sz="1200" b="1" kern="100" dirty="0">
                        <a:solidFill>
                          <a:schemeClr val="tx1"/>
                        </a:solidFill>
                        <a:effectLst/>
                        <a:latin typeface="Letter-join No-Lead 8" panose="02000503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D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53713"/>
                  </a:ext>
                </a:extLst>
              </a:tr>
              <a:tr h="2063288">
                <a:tc>
                  <a:txBody>
                    <a:bodyPr/>
                    <a:lstStyle/>
                    <a:p>
                      <a:pPr fontAlgn="base"/>
                      <a:r>
                        <a:rPr lang="en-GB" sz="1200" kern="100" dirty="0">
                          <a:effectLst/>
                        </a:rPr>
                        <a:t>                                                                                                               </a:t>
                      </a:r>
                      <a:endParaRPr lang="en-GB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235248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D98EE49B-062A-9F2D-CFEF-FBA24042D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2440" y="82461"/>
            <a:ext cx="1097725" cy="992606"/>
          </a:xfrm>
          <a:prstGeom prst="rect">
            <a:avLst/>
          </a:prstGeom>
        </p:spPr>
      </p:pic>
      <p:sp>
        <p:nvSpPr>
          <p:cNvPr id="18" name="Rounded Rectangle 2">
            <a:extLst>
              <a:ext uri="{FF2B5EF4-FFF2-40B4-BE49-F238E27FC236}">
                <a16:creationId xmlns:a16="http://schemas.microsoft.com/office/drawing/2014/main" id="{14E5506A-D2E0-0354-F7C5-EE4BCB3D3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587" y="87339"/>
            <a:ext cx="8334118" cy="468312"/>
          </a:xfrm>
          <a:prstGeom prst="roundRect">
            <a:avLst>
              <a:gd name="adj" fmla="val 16667"/>
            </a:avLst>
          </a:prstGeom>
          <a:solidFill>
            <a:srgbClr val="E8F4FF"/>
          </a:solidFill>
          <a:ln w="12700">
            <a:solidFill>
              <a:srgbClr val="2F549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597"/>
                </a:solidFill>
                <a:effectLst/>
                <a:latin typeface="Letter-join No-Lead 8" panose="02000503000000020003" pitchFamily="50" charset="0"/>
                <a:ea typeface="Calibri"/>
                <a:cs typeface="Times New Roman"/>
              </a:rPr>
              <a:t>Holy Trinity C of E Primary School- </a:t>
            </a:r>
            <a:r>
              <a:rPr lang="en-US" altLang="en-US" sz="1600" dirty="0">
                <a:solidFill>
                  <a:srgbClr val="2F5597"/>
                </a:solidFill>
                <a:latin typeface="Letter-join No-Lead 8" panose="02000503000000020003" pitchFamily="50" charset="0"/>
                <a:ea typeface="Calibri"/>
                <a:cs typeface="Times New Roman"/>
              </a:rPr>
              <a:t>Geography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597"/>
                </a:solidFill>
                <a:effectLst/>
                <a:latin typeface="Letter-join No-Lead 8" panose="02000503000000020003" pitchFamily="50" charset="0"/>
                <a:ea typeface="Calibri"/>
                <a:cs typeface="Times New Roman"/>
              </a:rPr>
              <a:t> Knowledge </a:t>
            </a:r>
            <a:r>
              <a:rPr lang="en-US" altLang="en-US" sz="1600" dirty="0" err="1">
                <a:solidFill>
                  <a:srgbClr val="2F5597"/>
                </a:solidFill>
                <a:latin typeface="Letter-join No-Lead 8" panose="02000503000000020003" pitchFamily="50" charset="0"/>
                <a:ea typeface="Calibri"/>
                <a:cs typeface="Times New Roman"/>
              </a:rPr>
              <a:t>Organiser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597"/>
                </a:solidFill>
                <a:effectLst/>
                <a:latin typeface="Letter-join No-Lead 8" panose="02000503000000020003" pitchFamily="50" charset="0"/>
                <a:ea typeface="Calibri"/>
                <a:cs typeface="Times New Roman"/>
              </a:rPr>
              <a:t> – Year </a:t>
            </a:r>
            <a:r>
              <a:rPr lang="en-US" altLang="en-US" sz="1600" dirty="0">
                <a:solidFill>
                  <a:srgbClr val="2F5597"/>
                </a:solidFill>
                <a:latin typeface="Letter-join No-Lead 8" panose="02000503000000020003" pitchFamily="50" charset="0"/>
                <a:ea typeface="Calibri"/>
                <a:cs typeface="Times New Roman"/>
              </a:rPr>
              <a:t>4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No-Lead 8" panose="02000503000000020003" pitchFamily="50" charset="0"/>
              <a:ea typeface="Calibri"/>
              <a:cs typeface="Times New Roman"/>
            </a:endParaRPr>
          </a:p>
        </p:txBody>
      </p:sp>
      <p:sp>
        <p:nvSpPr>
          <p:cNvPr id="21" name="AutoShape 4">
            <a:extLst>
              <a:ext uri="{FF2B5EF4-FFF2-40B4-BE49-F238E27FC236}">
                <a16:creationId xmlns:a16="http://schemas.microsoft.com/office/drawing/2014/main" id="{F1B237BE-9914-567A-D7AD-69BEE9B70E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636" y="82461"/>
            <a:ext cx="1999583" cy="966676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/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fontAlgn="base"/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algn="ctr"/>
            <a:endParaRPr lang="en-GB" b="1" dirty="0" smtClean="0">
              <a:latin typeface="Letter-join No-Lead 8" panose="02000503000000020003" pitchFamily="50" charset="0"/>
            </a:endParaRPr>
          </a:p>
          <a:p>
            <a:pPr algn="ctr"/>
            <a:r>
              <a:rPr lang="en-GB" b="1" dirty="0" smtClean="0">
                <a:latin typeface="Letter-join No-Lead 8" panose="02000503000000020003" pitchFamily="50" charset="0"/>
              </a:rPr>
              <a:t>Burnley’s </a:t>
            </a:r>
            <a:r>
              <a:rPr lang="en-GB" b="1" dirty="0">
                <a:latin typeface="Letter-join No-Lead 8" panose="02000503000000020003" pitchFamily="50" charset="0"/>
              </a:rPr>
              <a:t>Twin Town Vitry—Sur—Seine </a:t>
            </a:r>
          </a:p>
          <a:p>
            <a:r>
              <a:rPr lang="en-GB" dirty="0"/>
              <a:t> </a:t>
            </a:r>
          </a:p>
          <a:p>
            <a:endParaRPr lang="en-GB" sz="1400" dirty="0">
              <a:latin typeface="Sassoon Primary Std" panose="020B050302010303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26" name="AutoShape 4">
            <a:extLst>
              <a:ext uri="{FF2B5EF4-FFF2-40B4-BE49-F238E27FC236}">
                <a16:creationId xmlns:a16="http://schemas.microsoft.com/office/drawing/2014/main" id="{20240AC1-66AA-D6E6-0E3A-38FDB76E7E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587" y="580946"/>
            <a:ext cx="8337271" cy="468190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GB" b="1" dirty="0" smtClean="0">
              <a:latin typeface="Letter-join No-Lead 8" panose="02000503000000020003" pitchFamily="50" charset="0"/>
            </a:endParaRPr>
          </a:p>
          <a:p>
            <a:pPr algn="ctr"/>
            <a:r>
              <a:rPr lang="en-GB" b="1" dirty="0" smtClean="0">
                <a:latin typeface="Letter-join No-Lead 8" panose="02000503000000020003" pitchFamily="50" charset="0"/>
              </a:rPr>
              <a:t>What </a:t>
            </a:r>
            <a:r>
              <a:rPr lang="en-GB" b="1" dirty="0">
                <a:latin typeface="Letter-join No-Lead 8" panose="02000503000000020003" pitchFamily="50" charset="0"/>
              </a:rPr>
              <a:t>are the similarities and differences between Burnley and Vitry—Sur—Seine?</a:t>
            </a:r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82C6CAC9-CC1E-BA93-7216-98AC23962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746632"/>
              </p:ext>
            </p:extLst>
          </p:nvPr>
        </p:nvGraphicFramePr>
        <p:xfrm>
          <a:off x="4673330" y="3812372"/>
          <a:ext cx="7395070" cy="2937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515">
                  <a:extLst>
                    <a:ext uri="{9D8B030D-6E8A-4147-A177-3AD203B41FA5}">
                      <a16:colId xmlns:a16="http://schemas.microsoft.com/office/drawing/2014/main" val="1339273351"/>
                    </a:ext>
                  </a:extLst>
                </a:gridCol>
                <a:gridCol w="1669362">
                  <a:extLst>
                    <a:ext uri="{9D8B030D-6E8A-4147-A177-3AD203B41FA5}">
                      <a16:colId xmlns:a16="http://schemas.microsoft.com/office/drawing/2014/main" val="1903073624"/>
                    </a:ext>
                  </a:extLst>
                </a:gridCol>
                <a:gridCol w="1480398">
                  <a:extLst>
                    <a:ext uri="{9D8B030D-6E8A-4147-A177-3AD203B41FA5}">
                      <a16:colId xmlns:a16="http://schemas.microsoft.com/office/drawing/2014/main" val="2567960145"/>
                    </a:ext>
                  </a:extLst>
                </a:gridCol>
                <a:gridCol w="1480398">
                  <a:extLst>
                    <a:ext uri="{9D8B030D-6E8A-4147-A177-3AD203B41FA5}">
                      <a16:colId xmlns:a16="http://schemas.microsoft.com/office/drawing/2014/main" val="2857987081"/>
                    </a:ext>
                  </a:extLst>
                </a:gridCol>
                <a:gridCol w="1480397">
                  <a:extLst>
                    <a:ext uri="{9D8B030D-6E8A-4147-A177-3AD203B41FA5}">
                      <a16:colId xmlns:a16="http://schemas.microsoft.com/office/drawing/2014/main" val="1354247240"/>
                    </a:ext>
                  </a:extLst>
                </a:gridCol>
              </a:tblGrid>
              <a:tr h="322468">
                <a:tc gridSpan="5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Letter-join No-Lead 8" panose="02000503000000020003" pitchFamily="50" charset="0"/>
                        </a:rPr>
                        <a:t>Sticky Learning: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52">
                        <a:alpha val="7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553528"/>
                  </a:ext>
                </a:extLst>
              </a:tr>
              <a:tr h="2614790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The Seine River flows along Vitry-sur-Seine’s eastern border. 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Map symbols for: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Parking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Telephone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Bus Station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Motorway 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Railway Station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Vitry-Sur-Seine is the twin town to Burnley and is located in the south eastern suburbs of Paris in France.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en-GB" sz="11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Vitry-sur-Seine’s is connected to Paris by rail (6 miles).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en-GB" sz="800" b="1" u="none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Letter-join No-Lead 8" panose="02000503000000020003" pitchFamily="50" charset="0"/>
                          <a:ea typeface="+mn-ea"/>
                          <a:cs typeface="+mn-cs"/>
                        </a:rPr>
                        <a:t>The region lies in the centre of the Paris Basin and consists of limestone plains. </a:t>
                      </a:r>
                    </a:p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en-GB" sz="11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9124471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2692A656-5A0D-FE9A-D70F-E3D9FAD90D72}"/>
              </a:ext>
            </a:extLst>
          </p:cNvPr>
          <p:cNvSpPr txBox="1"/>
          <p:nvPr/>
        </p:nvSpPr>
        <p:spPr>
          <a:xfrm>
            <a:off x="308778" y="1309779"/>
            <a:ext cx="42288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buNone/>
            </a:pPr>
            <a:endParaRPr lang="en-US" sz="1200" dirty="0">
              <a:latin typeface="Sassoon Primary Std" panose="020B050302010303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 fontAlgn="base">
              <a:buNone/>
            </a:pPr>
            <a:r>
              <a:rPr lang="en-US" sz="1400" dirty="0">
                <a:latin typeface="Letter-join No-Lead 8" panose="02000503000000020003" pitchFamily="50" charset="0"/>
                <a:ea typeface="Calibri" panose="020F0502020204030204" pitchFamily="34" charset="0"/>
                <a:cs typeface="Segoe UI" panose="020B0502040204020203" pitchFamily="34" charset="0"/>
              </a:rPr>
              <a:t>In </a:t>
            </a:r>
            <a:r>
              <a:rPr lang="en-US" sz="1400" dirty="0" smtClean="0">
                <a:latin typeface="Letter-join No-Lead 8" panose="02000503000000020003" pitchFamily="50" charset="0"/>
                <a:ea typeface="Calibri" panose="020F0502020204030204" pitchFamily="34" charset="0"/>
                <a:cs typeface="Segoe UI" panose="020B0502040204020203" pitchFamily="34" charset="0"/>
              </a:rPr>
              <a:t>year 2 you learnt about the 7 continents and the 5 oceans of the world which will link into discovering </a:t>
            </a:r>
            <a:r>
              <a:rPr lang="en-US" sz="1400" dirty="0" smtClean="0">
                <a:latin typeface="Letter-join No-Lead 8" panose="02000503000000020003" pitchFamily="50" charset="0"/>
                <a:ea typeface="Calibri" panose="020F0502020204030204" pitchFamily="34" charset="0"/>
                <a:cs typeface="Segoe UI" panose="020B0502040204020203" pitchFamily="34" charset="0"/>
              </a:rPr>
              <a:t>all about the continent Europe most importantly France. Contrasting and comparing human and physical features. </a:t>
            </a:r>
            <a:endParaRPr lang="en-GB" sz="2000" dirty="0">
              <a:latin typeface="Letter-join No-Lead 8" panose="02000503000000020003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E36C635-BB3D-7D7E-AB8F-3A95513B22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635133"/>
              </p:ext>
            </p:extLst>
          </p:nvPr>
        </p:nvGraphicFramePr>
        <p:xfrm>
          <a:off x="4673331" y="1135354"/>
          <a:ext cx="3431459" cy="25981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1459">
                  <a:extLst>
                    <a:ext uri="{9D8B030D-6E8A-4147-A177-3AD203B41FA5}">
                      <a16:colId xmlns:a16="http://schemas.microsoft.com/office/drawing/2014/main" val="2383679079"/>
                    </a:ext>
                  </a:extLst>
                </a:gridCol>
              </a:tblGrid>
              <a:tr h="220754">
                <a:tc>
                  <a:txBody>
                    <a:bodyPr/>
                    <a:lstStyle/>
                    <a:p>
                      <a:pPr algn="l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/>
                        </a:rPr>
                        <a:t>Sentence </a:t>
                      </a:r>
                      <a:r>
                        <a:rPr lang="en-GB" sz="1400" b="1" kern="100" dirty="0" smtClean="0">
                          <a:solidFill>
                            <a:schemeClr val="tx1"/>
                          </a:solidFill>
                          <a:effectLst/>
                          <a:latin typeface="Sassoon Primary Std"/>
                        </a:rPr>
                        <a:t>Builders</a:t>
                      </a: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/>
                        </a:rPr>
                        <a:t>: </a:t>
                      </a:r>
                      <a:endParaRPr lang="en-GB" sz="1200" b="1" kern="100" dirty="0">
                        <a:solidFill>
                          <a:schemeClr val="tx1"/>
                        </a:solidFill>
                        <a:effectLst/>
                        <a:latin typeface="Sassoon Primary St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3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53713"/>
                  </a:ext>
                </a:extLst>
              </a:tr>
              <a:tr h="2320412">
                <a:tc>
                  <a:txBody>
                    <a:bodyPr/>
                    <a:lstStyle/>
                    <a:p>
                      <a:pPr fontAlgn="base"/>
                      <a:r>
                        <a:rPr lang="en-GB" sz="1200" b="0" kern="10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Both Vitry</a:t>
                      </a:r>
                      <a:r>
                        <a:rPr lang="en-GB" sz="1200" b="0" kern="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Sur – Seine and Burnley share a History of…</a:t>
                      </a:r>
                    </a:p>
                    <a:p>
                      <a:pPr fontAlgn="base"/>
                      <a:r>
                        <a:rPr lang="en-GB" sz="1200" b="0" kern="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Like Vitry Sur – Seine Burnley is known for…</a:t>
                      </a:r>
                    </a:p>
                    <a:p>
                      <a:pPr fontAlgn="base"/>
                      <a:r>
                        <a:rPr lang="en-GB" sz="1200" b="0" kern="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Similar to the industrial background, Burnley is known for…</a:t>
                      </a:r>
                    </a:p>
                    <a:p>
                      <a:pPr fontAlgn="base"/>
                      <a:r>
                        <a:rPr lang="en-GB" sz="1200" b="0" kern="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Unlike Vitry Sur – Seine’s proximity to Paris, Burnley is located </a:t>
                      </a:r>
                    </a:p>
                    <a:p>
                      <a:pPr fontAlgn="base"/>
                      <a:r>
                        <a:rPr lang="en-GB" sz="1200" b="0" kern="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Compared to the Parisian suburb of Vitry-sur-Seine, Burnley is…</a:t>
                      </a:r>
                    </a:p>
                    <a:p>
                      <a:pPr fontAlgn="base"/>
                      <a:r>
                        <a:rPr lang="en-GB" sz="1200" b="0" kern="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While Vitry-sur-Seine is a suburb of Paris, Burnley is…</a:t>
                      </a:r>
                    </a:p>
                    <a:p>
                      <a:pPr fontAlgn="base"/>
                      <a:r>
                        <a:rPr lang="en-GB" sz="1200" b="0" kern="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Letter-join No-Lead 8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Despite being industrial, Vitry-sur-Seine and Burnley differ significantly in…</a:t>
                      </a:r>
                    </a:p>
                    <a:p>
                      <a:pPr fontAlgn="base"/>
                      <a:endParaRPr lang="en-GB" sz="1200" kern="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235248"/>
                  </a:ext>
                </a:extLst>
              </a:tr>
            </a:tbl>
          </a:graphicData>
        </a:graphic>
      </p:graphicFrame>
      <p:pic>
        <p:nvPicPr>
          <p:cNvPr id="13" name="Picture 12" descr="Vitry-sur-Seine (Paris RER) - Wikipedia"/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741" y="1707529"/>
            <a:ext cx="1729675" cy="966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VITRY-SUR-SEINE - Map of Vitry-sur-Seine 94400 France"/>
          <p:cNvPicPr/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4383" y="1707742"/>
            <a:ext cx="1815782" cy="966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https://lh5.googleusercontent.com/p/AF1QipObcDWMzQNygrlQNtZD2GvgSzMJfUjRlM4IiMEC=w408-h306-k-no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741" y="2727766"/>
            <a:ext cx="1729675" cy="939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https://lh5.googleusercontent.com/p/AF1QipMlS8VZrcl_mFe8XvdPbHYs77x9g5-fi2sjPYnP=w408-h306-k-no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7644" y="2727766"/>
            <a:ext cx="1822522" cy="9391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6240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49829cf-a602-4819-a43e-c842687fabd4">
      <Terms xmlns="http://schemas.microsoft.com/office/infopath/2007/PartnerControls"/>
    </lcf76f155ced4ddcb4097134ff3c332f>
    <TaxCatchAll xmlns="16c3ad06-dd3e-45f2-93a2-28d81ad8cf2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F969A0A44EF74696F1C22A0E61CC5C" ma:contentTypeVersion="16" ma:contentTypeDescription="Create a new document." ma:contentTypeScope="" ma:versionID="697a58a43b20c1ed1c06f08866fc60d9">
  <xsd:schema xmlns:xsd="http://www.w3.org/2001/XMLSchema" xmlns:xs="http://www.w3.org/2001/XMLSchema" xmlns:p="http://schemas.microsoft.com/office/2006/metadata/properties" xmlns:ns2="16c3ad06-dd3e-45f2-93a2-28d81ad8cf2a" xmlns:ns3="249829cf-a602-4819-a43e-c842687fabd4" targetNamespace="http://schemas.microsoft.com/office/2006/metadata/properties" ma:root="true" ma:fieldsID="fa8c91a0cb1ec2b197214cdb168e4692" ns2:_="" ns3:_="">
    <xsd:import namespace="16c3ad06-dd3e-45f2-93a2-28d81ad8cf2a"/>
    <xsd:import namespace="249829cf-a602-4819-a43e-c842687fabd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3ad06-dd3e-45f2-93a2-28d81ad8cf2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c8503638-4dce-44e0-88bd-fe5b58557581}" ma:internalName="TaxCatchAll" ma:showField="CatchAllData" ma:web="16c3ad06-dd3e-45f2-93a2-28d81ad8cf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829cf-a602-4819-a43e-c842687fab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cb784e-dd06-488b-ac6b-1dd9c1bf83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8E6EF4-1CFE-4634-8137-8E5899436277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249829cf-a602-4819-a43e-c842687fabd4"/>
    <ds:schemaRef ds:uri="16c3ad06-dd3e-45f2-93a2-28d81ad8cf2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D0EEE45-1094-4256-84F0-62533613D56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12F25D-CA6E-4242-9EA2-7F22D55DC5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c3ad06-dd3e-45f2-93a2-28d81ad8cf2a"/>
    <ds:schemaRef ds:uri="249829cf-a602-4819-a43e-c842687fab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386</Words>
  <Application>Microsoft Office PowerPoint</Application>
  <PresentationFormat>Widescreen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Letter-join No-Lead 8</vt:lpstr>
      <vt:lpstr>Sassoon Primary Std</vt:lpstr>
      <vt:lpstr>Segoe UI</vt:lpstr>
      <vt:lpstr>Times New Roman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Law, Rebecca</dc:creator>
  <cp:lastModifiedBy>Phillip  Crowther</cp:lastModifiedBy>
  <cp:revision>46</cp:revision>
  <dcterms:created xsi:type="dcterms:W3CDTF">2025-07-08T18:58:59Z</dcterms:created>
  <dcterms:modified xsi:type="dcterms:W3CDTF">2026-02-01T20:40:35Z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0x0101006BF969A0A44EF74696F1C22A0E61CC5C</vt:lpwstr>
  </property>
  <property fmtid="{D5CDD505-2E9C-101B-9397-08002B2CF9AE}" pid="3" name="MediaServiceImageTags">
    <vt:lpwstr/>
  </property>
</Properties>
</file>