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7"/>
  </p:notesMasterIdLst>
  <p:sldIdLst>
    <p:sldId id="267" r:id="rId5"/>
    <p:sldId id="268" r:id="rId6"/>
  </p:sldIdLst>
  <p:sldSz cx="12192000" cy="6858000"/>
  <p:notesSz cx="6884988" cy="100187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7B3B3"/>
    <a:srgbClr val="FF6571"/>
    <a:srgbClr val="F07474"/>
    <a:srgbClr val="F56FE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19AC480-8BFC-5F90-1F3F-0D837BF3EAD0}" v="8" dt="2025-09-24T11:42:45.371"/>
    <p1510:client id="{E2A84D2F-5B47-F171-5D77-019B7795F60D}" v="1" dt="2025-09-23T13:16:40.49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82" d="100"/>
          <a:sy n="82" d="100"/>
        </p:scale>
        <p:origin x="720"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microsoft.com/office/2015/10/relationships/revisionInfo" Target="revisionInfo.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3495" cy="502676"/>
          </a:xfrm>
          <a:prstGeom prst="rect">
            <a:avLst/>
          </a:prstGeom>
        </p:spPr>
        <p:txBody>
          <a:bodyPr vert="horz" lIns="96588" tIns="48294" rIns="96588" bIns="48294" rtlCol="0"/>
          <a:lstStyle>
            <a:lvl1pPr algn="l">
              <a:defRPr sz="1300"/>
            </a:lvl1pPr>
          </a:lstStyle>
          <a:p>
            <a:endParaRPr lang="en-GB"/>
          </a:p>
        </p:txBody>
      </p:sp>
      <p:sp>
        <p:nvSpPr>
          <p:cNvPr id="3" name="Date Placeholder 2"/>
          <p:cNvSpPr>
            <a:spLocks noGrp="1"/>
          </p:cNvSpPr>
          <p:nvPr>
            <p:ph type="dt" idx="1"/>
          </p:nvPr>
        </p:nvSpPr>
        <p:spPr>
          <a:xfrm>
            <a:off x="3899900" y="0"/>
            <a:ext cx="2983495" cy="502676"/>
          </a:xfrm>
          <a:prstGeom prst="rect">
            <a:avLst/>
          </a:prstGeom>
        </p:spPr>
        <p:txBody>
          <a:bodyPr vert="horz" lIns="96588" tIns="48294" rIns="96588" bIns="48294" rtlCol="0"/>
          <a:lstStyle>
            <a:lvl1pPr algn="r">
              <a:defRPr sz="1300"/>
            </a:lvl1pPr>
          </a:lstStyle>
          <a:p>
            <a:fld id="{780DD7CD-0534-47C6-9B91-DED91515182C}" type="datetimeFigureOut">
              <a:rPr lang="en-GB" smtClean="0"/>
              <a:t>01/09/2026</a:t>
            </a:fld>
            <a:endParaRPr lang="en-GB"/>
          </a:p>
        </p:txBody>
      </p:sp>
      <p:sp>
        <p:nvSpPr>
          <p:cNvPr id="4" name="Slide Image Placeholder 3"/>
          <p:cNvSpPr>
            <a:spLocks noGrp="1" noRot="1" noChangeAspect="1"/>
          </p:cNvSpPr>
          <p:nvPr>
            <p:ph type="sldImg" idx="2"/>
          </p:nvPr>
        </p:nvSpPr>
        <p:spPr>
          <a:xfrm>
            <a:off x="438150" y="1252538"/>
            <a:ext cx="6008688" cy="3381375"/>
          </a:xfrm>
          <a:prstGeom prst="rect">
            <a:avLst/>
          </a:prstGeom>
          <a:noFill/>
          <a:ln w="12700">
            <a:solidFill>
              <a:prstClr val="black"/>
            </a:solidFill>
          </a:ln>
        </p:spPr>
        <p:txBody>
          <a:bodyPr vert="horz" lIns="96588" tIns="48294" rIns="96588" bIns="48294" rtlCol="0" anchor="ctr"/>
          <a:lstStyle/>
          <a:p>
            <a:endParaRPr lang="en-GB"/>
          </a:p>
        </p:txBody>
      </p:sp>
      <p:sp>
        <p:nvSpPr>
          <p:cNvPr id="5" name="Notes Placeholder 4"/>
          <p:cNvSpPr>
            <a:spLocks noGrp="1"/>
          </p:cNvSpPr>
          <p:nvPr>
            <p:ph type="body" sz="quarter" idx="3"/>
          </p:nvPr>
        </p:nvSpPr>
        <p:spPr>
          <a:xfrm>
            <a:off x="688499" y="4821506"/>
            <a:ext cx="5507990" cy="3944868"/>
          </a:xfrm>
          <a:prstGeom prst="rect">
            <a:avLst/>
          </a:prstGeom>
        </p:spPr>
        <p:txBody>
          <a:bodyPr vert="horz" lIns="96588" tIns="48294" rIns="96588" bIns="48294"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516039"/>
            <a:ext cx="2983495" cy="502674"/>
          </a:xfrm>
          <a:prstGeom prst="rect">
            <a:avLst/>
          </a:prstGeom>
        </p:spPr>
        <p:txBody>
          <a:bodyPr vert="horz" lIns="96588" tIns="48294" rIns="96588" bIns="48294" rtlCol="0" anchor="b"/>
          <a:lstStyle>
            <a:lvl1pPr algn="l">
              <a:defRPr sz="1300"/>
            </a:lvl1pPr>
          </a:lstStyle>
          <a:p>
            <a:endParaRPr lang="en-GB"/>
          </a:p>
        </p:txBody>
      </p:sp>
      <p:sp>
        <p:nvSpPr>
          <p:cNvPr id="7" name="Slide Number Placeholder 6"/>
          <p:cNvSpPr>
            <a:spLocks noGrp="1"/>
          </p:cNvSpPr>
          <p:nvPr>
            <p:ph type="sldNum" sz="quarter" idx="5"/>
          </p:nvPr>
        </p:nvSpPr>
        <p:spPr>
          <a:xfrm>
            <a:off x="3899900" y="9516039"/>
            <a:ext cx="2983495" cy="502674"/>
          </a:xfrm>
          <a:prstGeom prst="rect">
            <a:avLst/>
          </a:prstGeom>
        </p:spPr>
        <p:txBody>
          <a:bodyPr vert="horz" lIns="96588" tIns="48294" rIns="96588" bIns="48294" rtlCol="0" anchor="b"/>
          <a:lstStyle>
            <a:lvl1pPr algn="r">
              <a:defRPr sz="1300"/>
            </a:lvl1pPr>
          </a:lstStyle>
          <a:p>
            <a:fld id="{5D37A690-CF96-4214-B201-50F3FEAD6489}" type="slidenum">
              <a:rPr lang="en-GB" smtClean="0"/>
              <a:t>‹#›</a:t>
            </a:fld>
            <a:endParaRPr lang="en-GB"/>
          </a:p>
        </p:txBody>
      </p:sp>
    </p:spTree>
    <p:extLst>
      <p:ext uri="{BB962C8B-B14F-4D97-AF65-F5344CB8AC3E}">
        <p14:creationId xmlns:p14="http://schemas.microsoft.com/office/powerpoint/2010/main" val="9914452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D279EB3-DF7D-8448-A0F6-B54B04E36439}" type="slidenum">
              <a:rPr lang="en-GB" smtClean="0"/>
              <a:t>1</a:t>
            </a:fld>
            <a:endParaRPr lang="en-GB"/>
          </a:p>
        </p:txBody>
      </p:sp>
    </p:spTree>
    <p:extLst>
      <p:ext uri="{BB962C8B-B14F-4D97-AF65-F5344CB8AC3E}">
        <p14:creationId xmlns:p14="http://schemas.microsoft.com/office/powerpoint/2010/main" val="30549647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A3CD32-55AE-D22F-6A3A-C82CA7E103E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74B5831-2EE9-E244-5098-F05755B4133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3BD3B73-F654-0BBE-5761-EA623A3322E7}"/>
              </a:ext>
            </a:extLst>
          </p:cNvPr>
          <p:cNvSpPr>
            <a:spLocks noGrp="1"/>
          </p:cNvSpPr>
          <p:nvPr>
            <p:ph type="dt" sz="half" idx="10"/>
          </p:nvPr>
        </p:nvSpPr>
        <p:spPr/>
        <p:txBody>
          <a:bodyPr/>
          <a:lstStyle/>
          <a:p>
            <a:fld id="{756EDE41-BD17-4F8E-96FF-144BA42F2C66}" type="datetimeFigureOut">
              <a:rPr lang="en-GB" smtClean="0"/>
              <a:t>01/09/2026</a:t>
            </a:fld>
            <a:endParaRPr lang="en-GB"/>
          </a:p>
        </p:txBody>
      </p:sp>
      <p:sp>
        <p:nvSpPr>
          <p:cNvPr id="5" name="Footer Placeholder 4">
            <a:extLst>
              <a:ext uri="{FF2B5EF4-FFF2-40B4-BE49-F238E27FC236}">
                <a16:creationId xmlns:a16="http://schemas.microsoft.com/office/drawing/2014/main" id="{AA410835-6145-6D9E-1922-30E10927822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269CF53-FA42-084B-4008-999269660B4D}"/>
              </a:ext>
            </a:extLst>
          </p:cNvPr>
          <p:cNvSpPr>
            <a:spLocks noGrp="1"/>
          </p:cNvSpPr>
          <p:nvPr>
            <p:ph type="sldNum" sz="quarter" idx="12"/>
          </p:nvPr>
        </p:nvSpPr>
        <p:spPr/>
        <p:txBody>
          <a:bodyPr/>
          <a:lstStyle/>
          <a:p>
            <a:fld id="{98B6E967-DEBA-440E-B774-868719D06BCA}" type="slidenum">
              <a:rPr lang="en-GB" smtClean="0"/>
              <a:t>‹#›</a:t>
            </a:fld>
            <a:endParaRPr lang="en-GB"/>
          </a:p>
        </p:txBody>
      </p:sp>
    </p:spTree>
    <p:extLst>
      <p:ext uri="{BB962C8B-B14F-4D97-AF65-F5344CB8AC3E}">
        <p14:creationId xmlns:p14="http://schemas.microsoft.com/office/powerpoint/2010/main" val="8197836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6539E4-EB44-0F09-DD44-51ADDB7F567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453D488-B149-D3AD-3E4A-FD6704E618A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C88188C-2E3F-A318-75AF-2D9E57F0D4C6}"/>
              </a:ext>
            </a:extLst>
          </p:cNvPr>
          <p:cNvSpPr>
            <a:spLocks noGrp="1"/>
          </p:cNvSpPr>
          <p:nvPr>
            <p:ph type="dt" sz="half" idx="10"/>
          </p:nvPr>
        </p:nvSpPr>
        <p:spPr/>
        <p:txBody>
          <a:bodyPr/>
          <a:lstStyle/>
          <a:p>
            <a:fld id="{756EDE41-BD17-4F8E-96FF-144BA42F2C66}" type="datetimeFigureOut">
              <a:rPr lang="en-GB" smtClean="0"/>
              <a:t>01/09/2026</a:t>
            </a:fld>
            <a:endParaRPr lang="en-GB"/>
          </a:p>
        </p:txBody>
      </p:sp>
      <p:sp>
        <p:nvSpPr>
          <p:cNvPr id="5" name="Footer Placeholder 4">
            <a:extLst>
              <a:ext uri="{FF2B5EF4-FFF2-40B4-BE49-F238E27FC236}">
                <a16:creationId xmlns:a16="http://schemas.microsoft.com/office/drawing/2014/main" id="{E7724B3E-2715-5AC2-A937-288CB284A32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0C9406E-95CC-A927-3BE0-470B058ADA32}"/>
              </a:ext>
            </a:extLst>
          </p:cNvPr>
          <p:cNvSpPr>
            <a:spLocks noGrp="1"/>
          </p:cNvSpPr>
          <p:nvPr>
            <p:ph type="sldNum" sz="quarter" idx="12"/>
          </p:nvPr>
        </p:nvSpPr>
        <p:spPr/>
        <p:txBody>
          <a:bodyPr/>
          <a:lstStyle/>
          <a:p>
            <a:fld id="{98B6E967-DEBA-440E-B774-868719D06BCA}" type="slidenum">
              <a:rPr lang="en-GB" smtClean="0"/>
              <a:t>‹#›</a:t>
            </a:fld>
            <a:endParaRPr lang="en-GB"/>
          </a:p>
        </p:txBody>
      </p:sp>
    </p:spTree>
    <p:extLst>
      <p:ext uri="{BB962C8B-B14F-4D97-AF65-F5344CB8AC3E}">
        <p14:creationId xmlns:p14="http://schemas.microsoft.com/office/powerpoint/2010/main" val="41618467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064976-866A-7608-DD20-B7372FA61E0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03336A80-B9C8-BC1C-023A-365AC5B96EC6}"/>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6968F55-AE88-118D-5AEE-F427F86D32DF}"/>
              </a:ext>
            </a:extLst>
          </p:cNvPr>
          <p:cNvSpPr>
            <a:spLocks noGrp="1"/>
          </p:cNvSpPr>
          <p:nvPr>
            <p:ph type="dt" sz="half" idx="10"/>
          </p:nvPr>
        </p:nvSpPr>
        <p:spPr/>
        <p:txBody>
          <a:bodyPr/>
          <a:lstStyle/>
          <a:p>
            <a:fld id="{756EDE41-BD17-4F8E-96FF-144BA42F2C66}" type="datetimeFigureOut">
              <a:rPr lang="en-GB" smtClean="0"/>
              <a:t>01/09/2026</a:t>
            </a:fld>
            <a:endParaRPr lang="en-GB"/>
          </a:p>
        </p:txBody>
      </p:sp>
      <p:sp>
        <p:nvSpPr>
          <p:cNvPr id="5" name="Footer Placeholder 4">
            <a:extLst>
              <a:ext uri="{FF2B5EF4-FFF2-40B4-BE49-F238E27FC236}">
                <a16:creationId xmlns:a16="http://schemas.microsoft.com/office/drawing/2014/main" id="{FE89BDC3-A239-9C4B-1732-B44BE9C2B8B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21F987B-29AE-227F-31A2-0495AE313818}"/>
              </a:ext>
            </a:extLst>
          </p:cNvPr>
          <p:cNvSpPr>
            <a:spLocks noGrp="1"/>
          </p:cNvSpPr>
          <p:nvPr>
            <p:ph type="sldNum" sz="quarter" idx="12"/>
          </p:nvPr>
        </p:nvSpPr>
        <p:spPr/>
        <p:txBody>
          <a:bodyPr/>
          <a:lstStyle/>
          <a:p>
            <a:fld id="{98B6E967-DEBA-440E-B774-868719D06BCA}" type="slidenum">
              <a:rPr lang="en-GB" smtClean="0"/>
              <a:t>‹#›</a:t>
            </a:fld>
            <a:endParaRPr lang="en-GB"/>
          </a:p>
        </p:txBody>
      </p:sp>
    </p:spTree>
    <p:extLst>
      <p:ext uri="{BB962C8B-B14F-4D97-AF65-F5344CB8AC3E}">
        <p14:creationId xmlns:p14="http://schemas.microsoft.com/office/powerpoint/2010/main" val="1007182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D38F0B-1161-CD79-5E99-541A8453AE7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F2234AD-F959-6344-A0CA-4D4EADC5BFF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4811F31-4CB5-6980-CC84-122EAE392F6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DF06A81-FE03-4944-5851-37DBDEBFC4CD}"/>
              </a:ext>
            </a:extLst>
          </p:cNvPr>
          <p:cNvSpPr>
            <a:spLocks noGrp="1"/>
          </p:cNvSpPr>
          <p:nvPr>
            <p:ph type="dt" sz="half" idx="10"/>
          </p:nvPr>
        </p:nvSpPr>
        <p:spPr/>
        <p:txBody>
          <a:bodyPr/>
          <a:lstStyle/>
          <a:p>
            <a:fld id="{756EDE41-BD17-4F8E-96FF-144BA42F2C66}" type="datetimeFigureOut">
              <a:rPr lang="en-GB" smtClean="0"/>
              <a:t>01/09/2026</a:t>
            </a:fld>
            <a:endParaRPr lang="en-GB"/>
          </a:p>
        </p:txBody>
      </p:sp>
      <p:sp>
        <p:nvSpPr>
          <p:cNvPr id="6" name="Footer Placeholder 5">
            <a:extLst>
              <a:ext uri="{FF2B5EF4-FFF2-40B4-BE49-F238E27FC236}">
                <a16:creationId xmlns:a16="http://schemas.microsoft.com/office/drawing/2014/main" id="{A7B86CBC-B84D-A786-9D3D-8892E6CCF6F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EB02449-2C1C-FD84-6B66-0031195D12C2}"/>
              </a:ext>
            </a:extLst>
          </p:cNvPr>
          <p:cNvSpPr>
            <a:spLocks noGrp="1"/>
          </p:cNvSpPr>
          <p:nvPr>
            <p:ph type="sldNum" sz="quarter" idx="12"/>
          </p:nvPr>
        </p:nvSpPr>
        <p:spPr/>
        <p:txBody>
          <a:bodyPr/>
          <a:lstStyle/>
          <a:p>
            <a:fld id="{98B6E967-DEBA-440E-B774-868719D06BCA}" type="slidenum">
              <a:rPr lang="en-GB" smtClean="0"/>
              <a:t>‹#›</a:t>
            </a:fld>
            <a:endParaRPr lang="en-GB"/>
          </a:p>
        </p:txBody>
      </p:sp>
    </p:spTree>
    <p:extLst>
      <p:ext uri="{BB962C8B-B14F-4D97-AF65-F5344CB8AC3E}">
        <p14:creationId xmlns:p14="http://schemas.microsoft.com/office/powerpoint/2010/main" val="34182631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9EEB23-DD10-4E8B-EA4F-E34C03CF9AB3}"/>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2495981-EFB3-0245-2B63-E299B7F0393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E7DF96D-CD70-BBFE-1587-3078DACAF43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556B2A5-4F97-42B0-DBF9-0CD25EE92BB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11FE393-468C-A899-FE8D-7A123CC6F27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A658AAE-0F67-8DA7-77FA-C2450AF742B9}"/>
              </a:ext>
            </a:extLst>
          </p:cNvPr>
          <p:cNvSpPr>
            <a:spLocks noGrp="1"/>
          </p:cNvSpPr>
          <p:nvPr>
            <p:ph type="dt" sz="half" idx="10"/>
          </p:nvPr>
        </p:nvSpPr>
        <p:spPr/>
        <p:txBody>
          <a:bodyPr/>
          <a:lstStyle/>
          <a:p>
            <a:fld id="{756EDE41-BD17-4F8E-96FF-144BA42F2C66}" type="datetimeFigureOut">
              <a:rPr lang="en-GB" smtClean="0"/>
              <a:t>01/09/2026</a:t>
            </a:fld>
            <a:endParaRPr lang="en-GB"/>
          </a:p>
        </p:txBody>
      </p:sp>
      <p:sp>
        <p:nvSpPr>
          <p:cNvPr id="8" name="Footer Placeholder 7">
            <a:extLst>
              <a:ext uri="{FF2B5EF4-FFF2-40B4-BE49-F238E27FC236}">
                <a16:creationId xmlns:a16="http://schemas.microsoft.com/office/drawing/2014/main" id="{116097D4-9D7C-83CA-5B02-C9CA58343D2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263B4965-B5F5-403A-467C-B1A79ECA18A8}"/>
              </a:ext>
            </a:extLst>
          </p:cNvPr>
          <p:cNvSpPr>
            <a:spLocks noGrp="1"/>
          </p:cNvSpPr>
          <p:nvPr>
            <p:ph type="sldNum" sz="quarter" idx="12"/>
          </p:nvPr>
        </p:nvSpPr>
        <p:spPr/>
        <p:txBody>
          <a:bodyPr/>
          <a:lstStyle/>
          <a:p>
            <a:fld id="{98B6E967-DEBA-440E-B774-868719D06BCA}" type="slidenum">
              <a:rPr lang="en-GB" smtClean="0"/>
              <a:t>‹#›</a:t>
            </a:fld>
            <a:endParaRPr lang="en-GB"/>
          </a:p>
        </p:txBody>
      </p:sp>
    </p:spTree>
    <p:extLst>
      <p:ext uri="{BB962C8B-B14F-4D97-AF65-F5344CB8AC3E}">
        <p14:creationId xmlns:p14="http://schemas.microsoft.com/office/powerpoint/2010/main" val="28881843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EDBADF-9B2F-56F3-9A98-4031CA88D7D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5BF27FE7-B502-FC70-7907-E671A4CC6A25}"/>
              </a:ext>
            </a:extLst>
          </p:cNvPr>
          <p:cNvSpPr>
            <a:spLocks noGrp="1"/>
          </p:cNvSpPr>
          <p:nvPr>
            <p:ph type="dt" sz="half" idx="10"/>
          </p:nvPr>
        </p:nvSpPr>
        <p:spPr/>
        <p:txBody>
          <a:bodyPr/>
          <a:lstStyle/>
          <a:p>
            <a:fld id="{756EDE41-BD17-4F8E-96FF-144BA42F2C66}" type="datetimeFigureOut">
              <a:rPr lang="en-GB" smtClean="0"/>
              <a:t>01/09/2026</a:t>
            </a:fld>
            <a:endParaRPr lang="en-GB"/>
          </a:p>
        </p:txBody>
      </p:sp>
      <p:sp>
        <p:nvSpPr>
          <p:cNvPr id="4" name="Footer Placeholder 3">
            <a:extLst>
              <a:ext uri="{FF2B5EF4-FFF2-40B4-BE49-F238E27FC236}">
                <a16:creationId xmlns:a16="http://schemas.microsoft.com/office/drawing/2014/main" id="{E6CD1CD2-9F12-414B-F00B-7F4294E17AC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3B133CD-4F70-62A1-916C-DD5874913C70}"/>
              </a:ext>
            </a:extLst>
          </p:cNvPr>
          <p:cNvSpPr>
            <a:spLocks noGrp="1"/>
          </p:cNvSpPr>
          <p:nvPr>
            <p:ph type="sldNum" sz="quarter" idx="12"/>
          </p:nvPr>
        </p:nvSpPr>
        <p:spPr/>
        <p:txBody>
          <a:bodyPr/>
          <a:lstStyle/>
          <a:p>
            <a:fld id="{98B6E967-DEBA-440E-B774-868719D06BCA}" type="slidenum">
              <a:rPr lang="en-GB" smtClean="0"/>
              <a:t>‹#›</a:t>
            </a:fld>
            <a:endParaRPr lang="en-GB"/>
          </a:p>
        </p:txBody>
      </p:sp>
    </p:spTree>
    <p:extLst>
      <p:ext uri="{BB962C8B-B14F-4D97-AF65-F5344CB8AC3E}">
        <p14:creationId xmlns:p14="http://schemas.microsoft.com/office/powerpoint/2010/main" val="10583597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65E5186-3FB5-FB82-9120-6868287F881E}"/>
              </a:ext>
            </a:extLst>
          </p:cNvPr>
          <p:cNvSpPr>
            <a:spLocks noGrp="1"/>
          </p:cNvSpPr>
          <p:nvPr>
            <p:ph type="dt" sz="half" idx="10"/>
          </p:nvPr>
        </p:nvSpPr>
        <p:spPr/>
        <p:txBody>
          <a:bodyPr/>
          <a:lstStyle/>
          <a:p>
            <a:fld id="{756EDE41-BD17-4F8E-96FF-144BA42F2C66}" type="datetimeFigureOut">
              <a:rPr lang="en-GB" smtClean="0"/>
              <a:t>01/09/2026</a:t>
            </a:fld>
            <a:endParaRPr lang="en-GB"/>
          </a:p>
        </p:txBody>
      </p:sp>
      <p:sp>
        <p:nvSpPr>
          <p:cNvPr id="3" name="Footer Placeholder 2">
            <a:extLst>
              <a:ext uri="{FF2B5EF4-FFF2-40B4-BE49-F238E27FC236}">
                <a16:creationId xmlns:a16="http://schemas.microsoft.com/office/drawing/2014/main" id="{86F96E60-3EDD-CF25-A0C7-9E9FFD11099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AFDD2A9-F2C7-A9A4-8CD5-160FD7B3E627}"/>
              </a:ext>
            </a:extLst>
          </p:cNvPr>
          <p:cNvSpPr>
            <a:spLocks noGrp="1"/>
          </p:cNvSpPr>
          <p:nvPr>
            <p:ph type="sldNum" sz="quarter" idx="12"/>
          </p:nvPr>
        </p:nvSpPr>
        <p:spPr/>
        <p:txBody>
          <a:bodyPr/>
          <a:lstStyle/>
          <a:p>
            <a:fld id="{98B6E967-DEBA-440E-B774-868719D06BCA}" type="slidenum">
              <a:rPr lang="en-GB" smtClean="0"/>
              <a:t>‹#›</a:t>
            </a:fld>
            <a:endParaRPr lang="en-GB"/>
          </a:p>
        </p:txBody>
      </p:sp>
    </p:spTree>
    <p:extLst>
      <p:ext uri="{BB962C8B-B14F-4D97-AF65-F5344CB8AC3E}">
        <p14:creationId xmlns:p14="http://schemas.microsoft.com/office/powerpoint/2010/main" val="38105665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DDCE1E-382F-762F-8CAC-F801EC423F5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F0B6212-6B3D-0E28-30F1-B1E28D61FEC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616EBDE-29CF-E4DF-9F4B-DFD0F8FCCC4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A10F23D-AC4B-EDBC-FD64-10ACB2192B1F}"/>
              </a:ext>
            </a:extLst>
          </p:cNvPr>
          <p:cNvSpPr>
            <a:spLocks noGrp="1"/>
          </p:cNvSpPr>
          <p:nvPr>
            <p:ph type="dt" sz="half" idx="10"/>
          </p:nvPr>
        </p:nvSpPr>
        <p:spPr/>
        <p:txBody>
          <a:bodyPr/>
          <a:lstStyle/>
          <a:p>
            <a:fld id="{756EDE41-BD17-4F8E-96FF-144BA42F2C66}" type="datetimeFigureOut">
              <a:rPr lang="en-GB" smtClean="0"/>
              <a:t>01/09/2026</a:t>
            </a:fld>
            <a:endParaRPr lang="en-GB"/>
          </a:p>
        </p:txBody>
      </p:sp>
      <p:sp>
        <p:nvSpPr>
          <p:cNvPr id="6" name="Footer Placeholder 5">
            <a:extLst>
              <a:ext uri="{FF2B5EF4-FFF2-40B4-BE49-F238E27FC236}">
                <a16:creationId xmlns:a16="http://schemas.microsoft.com/office/drawing/2014/main" id="{BED73140-0EDC-3DA7-4023-000C8BF72CD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A117573-C91F-8590-12D9-11A5ACE92B21}"/>
              </a:ext>
            </a:extLst>
          </p:cNvPr>
          <p:cNvSpPr>
            <a:spLocks noGrp="1"/>
          </p:cNvSpPr>
          <p:nvPr>
            <p:ph type="sldNum" sz="quarter" idx="12"/>
          </p:nvPr>
        </p:nvSpPr>
        <p:spPr/>
        <p:txBody>
          <a:bodyPr/>
          <a:lstStyle/>
          <a:p>
            <a:fld id="{98B6E967-DEBA-440E-B774-868719D06BCA}" type="slidenum">
              <a:rPr lang="en-GB" smtClean="0"/>
              <a:t>‹#›</a:t>
            </a:fld>
            <a:endParaRPr lang="en-GB"/>
          </a:p>
        </p:txBody>
      </p:sp>
    </p:spTree>
    <p:extLst>
      <p:ext uri="{BB962C8B-B14F-4D97-AF65-F5344CB8AC3E}">
        <p14:creationId xmlns:p14="http://schemas.microsoft.com/office/powerpoint/2010/main" val="236731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018626-CC05-AB06-1404-88046CD5BB6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EE2F2BF-DC37-222E-4FF4-669F821DF1C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7782091-722E-5212-D670-B260368B15C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AA8D348-9D1C-72D3-CD75-4A5D3B5F765E}"/>
              </a:ext>
            </a:extLst>
          </p:cNvPr>
          <p:cNvSpPr>
            <a:spLocks noGrp="1"/>
          </p:cNvSpPr>
          <p:nvPr>
            <p:ph type="dt" sz="half" idx="10"/>
          </p:nvPr>
        </p:nvSpPr>
        <p:spPr/>
        <p:txBody>
          <a:bodyPr/>
          <a:lstStyle/>
          <a:p>
            <a:fld id="{756EDE41-BD17-4F8E-96FF-144BA42F2C66}" type="datetimeFigureOut">
              <a:rPr lang="en-GB" smtClean="0"/>
              <a:t>01/09/2026</a:t>
            </a:fld>
            <a:endParaRPr lang="en-GB"/>
          </a:p>
        </p:txBody>
      </p:sp>
      <p:sp>
        <p:nvSpPr>
          <p:cNvPr id="6" name="Footer Placeholder 5">
            <a:extLst>
              <a:ext uri="{FF2B5EF4-FFF2-40B4-BE49-F238E27FC236}">
                <a16:creationId xmlns:a16="http://schemas.microsoft.com/office/drawing/2014/main" id="{B5C16DEA-3400-1180-9AAC-FBB314244C7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A1EB41B-D850-0216-9EF9-18B6DEC896A1}"/>
              </a:ext>
            </a:extLst>
          </p:cNvPr>
          <p:cNvSpPr>
            <a:spLocks noGrp="1"/>
          </p:cNvSpPr>
          <p:nvPr>
            <p:ph type="sldNum" sz="quarter" idx="12"/>
          </p:nvPr>
        </p:nvSpPr>
        <p:spPr/>
        <p:txBody>
          <a:bodyPr/>
          <a:lstStyle/>
          <a:p>
            <a:fld id="{98B6E967-DEBA-440E-B774-868719D06BCA}" type="slidenum">
              <a:rPr lang="en-GB" smtClean="0"/>
              <a:t>‹#›</a:t>
            </a:fld>
            <a:endParaRPr lang="en-GB"/>
          </a:p>
        </p:txBody>
      </p:sp>
    </p:spTree>
    <p:extLst>
      <p:ext uri="{BB962C8B-B14F-4D97-AF65-F5344CB8AC3E}">
        <p14:creationId xmlns:p14="http://schemas.microsoft.com/office/powerpoint/2010/main" val="4867078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CE08B5-7F6E-F1EF-324B-77B5D3BA12B5}"/>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ED0A2B5-D006-B16C-DF27-B1C2E952B2D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796299B-B902-28CE-8F8D-CB8788BD5B40}"/>
              </a:ext>
            </a:extLst>
          </p:cNvPr>
          <p:cNvSpPr>
            <a:spLocks noGrp="1"/>
          </p:cNvSpPr>
          <p:nvPr>
            <p:ph type="dt" sz="half" idx="10"/>
          </p:nvPr>
        </p:nvSpPr>
        <p:spPr/>
        <p:txBody>
          <a:bodyPr/>
          <a:lstStyle/>
          <a:p>
            <a:fld id="{756EDE41-BD17-4F8E-96FF-144BA42F2C66}" type="datetimeFigureOut">
              <a:rPr lang="en-GB" smtClean="0"/>
              <a:t>01/09/2026</a:t>
            </a:fld>
            <a:endParaRPr lang="en-GB"/>
          </a:p>
        </p:txBody>
      </p:sp>
      <p:sp>
        <p:nvSpPr>
          <p:cNvPr id="5" name="Footer Placeholder 4">
            <a:extLst>
              <a:ext uri="{FF2B5EF4-FFF2-40B4-BE49-F238E27FC236}">
                <a16:creationId xmlns:a16="http://schemas.microsoft.com/office/drawing/2014/main" id="{72E0E342-04D4-D22A-859F-6F1D3FB417E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51B7286-6E07-A261-426D-39A327E7C1F4}"/>
              </a:ext>
            </a:extLst>
          </p:cNvPr>
          <p:cNvSpPr>
            <a:spLocks noGrp="1"/>
          </p:cNvSpPr>
          <p:nvPr>
            <p:ph type="sldNum" sz="quarter" idx="12"/>
          </p:nvPr>
        </p:nvSpPr>
        <p:spPr/>
        <p:txBody>
          <a:bodyPr/>
          <a:lstStyle/>
          <a:p>
            <a:fld id="{98B6E967-DEBA-440E-B774-868719D06BCA}" type="slidenum">
              <a:rPr lang="en-GB" smtClean="0"/>
              <a:t>‹#›</a:t>
            </a:fld>
            <a:endParaRPr lang="en-GB"/>
          </a:p>
        </p:txBody>
      </p:sp>
    </p:spTree>
    <p:extLst>
      <p:ext uri="{BB962C8B-B14F-4D97-AF65-F5344CB8AC3E}">
        <p14:creationId xmlns:p14="http://schemas.microsoft.com/office/powerpoint/2010/main" val="4478528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FE038A8-C9CC-8BD4-FEBC-291B344F99BA}"/>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5EA3D10-B3F9-11B9-F0B6-BFCFB71CE82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816AE88-D354-9584-9DC8-43C94E9B89CA}"/>
              </a:ext>
            </a:extLst>
          </p:cNvPr>
          <p:cNvSpPr>
            <a:spLocks noGrp="1"/>
          </p:cNvSpPr>
          <p:nvPr>
            <p:ph type="dt" sz="half" idx="10"/>
          </p:nvPr>
        </p:nvSpPr>
        <p:spPr/>
        <p:txBody>
          <a:bodyPr/>
          <a:lstStyle/>
          <a:p>
            <a:fld id="{756EDE41-BD17-4F8E-96FF-144BA42F2C66}" type="datetimeFigureOut">
              <a:rPr lang="en-GB" smtClean="0"/>
              <a:t>01/09/2026</a:t>
            </a:fld>
            <a:endParaRPr lang="en-GB"/>
          </a:p>
        </p:txBody>
      </p:sp>
      <p:sp>
        <p:nvSpPr>
          <p:cNvPr id="5" name="Footer Placeholder 4">
            <a:extLst>
              <a:ext uri="{FF2B5EF4-FFF2-40B4-BE49-F238E27FC236}">
                <a16:creationId xmlns:a16="http://schemas.microsoft.com/office/drawing/2014/main" id="{92CE14D6-3EE2-F710-B54E-E6BA310972D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B7087A5-4F98-A424-3126-006C86C3B349}"/>
              </a:ext>
            </a:extLst>
          </p:cNvPr>
          <p:cNvSpPr>
            <a:spLocks noGrp="1"/>
          </p:cNvSpPr>
          <p:nvPr>
            <p:ph type="sldNum" sz="quarter" idx="12"/>
          </p:nvPr>
        </p:nvSpPr>
        <p:spPr/>
        <p:txBody>
          <a:bodyPr/>
          <a:lstStyle/>
          <a:p>
            <a:fld id="{98B6E967-DEBA-440E-B774-868719D06BCA}" type="slidenum">
              <a:rPr lang="en-GB" smtClean="0"/>
              <a:t>‹#›</a:t>
            </a:fld>
            <a:endParaRPr lang="en-GB"/>
          </a:p>
        </p:txBody>
      </p:sp>
    </p:spTree>
    <p:extLst>
      <p:ext uri="{BB962C8B-B14F-4D97-AF65-F5344CB8AC3E}">
        <p14:creationId xmlns:p14="http://schemas.microsoft.com/office/powerpoint/2010/main" val="20193367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BE75936-6418-2D82-D5B8-E1DFB337E34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E74D6A0-3A1D-118C-C382-4B77B623F42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51743AC-C586-98A3-AAEF-B59A52AD58D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756EDE41-BD17-4F8E-96FF-144BA42F2C66}" type="datetimeFigureOut">
              <a:rPr lang="en-GB" smtClean="0"/>
              <a:t>01/09/2026</a:t>
            </a:fld>
            <a:endParaRPr lang="en-GB"/>
          </a:p>
        </p:txBody>
      </p:sp>
      <p:sp>
        <p:nvSpPr>
          <p:cNvPr id="5" name="Footer Placeholder 4">
            <a:extLst>
              <a:ext uri="{FF2B5EF4-FFF2-40B4-BE49-F238E27FC236}">
                <a16:creationId xmlns:a16="http://schemas.microsoft.com/office/drawing/2014/main" id="{EC0DA8B1-1152-4267-6B72-2C302839E69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EE1E3828-64EC-58A6-12CB-07BB0915BDA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98B6E967-DEBA-440E-B774-868719D06BCA}" type="slidenum">
              <a:rPr lang="en-GB" smtClean="0"/>
              <a:t>‹#›</a:t>
            </a:fld>
            <a:endParaRPr lang="en-GB"/>
          </a:p>
        </p:txBody>
      </p:sp>
    </p:spTree>
    <p:extLst>
      <p:ext uri="{BB962C8B-B14F-4D97-AF65-F5344CB8AC3E}">
        <p14:creationId xmlns:p14="http://schemas.microsoft.com/office/powerpoint/2010/main" val="34298931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image" Target="../media/image1.png"/><Relationship Id="rId7"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3AB89888-C9F5-3B13-2D96-AEDDADFB43B8}"/>
              </a:ext>
            </a:extLst>
          </p:cNvPr>
          <p:cNvGraphicFramePr>
            <a:graphicFrameLocks noGrp="1"/>
          </p:cNvGraphicFramePr>
          <p:nvPr>
            <p:extLst>
              <p:ext uri="{D42A27DB-BD31-4B8C-83A1-F6EECF244321}">
                <p14:modId xmlns:p14="http://schemas.microsoft.com/office/powerpoint/2010/main" val="2919326420"/>
              </p:ext>
            </p:extLst>
          </p:nvPr>
        </p:nvGraphicFramePr>
        <p:xfrm>
          <a:off x="117559" y="1182754"/>
          <a:ext cx="4434348" cy="1613535"/>
        </p:xfrm>
        <a:graphic>
          <a:graphicData uri="http://schemas.openxmlformats.org/drawingml/2006/table">
            <a:tbl>
              <a:tblPr firstRow="1" firstCol="1" bandRow="1">
                <a:tableStyleId>{5C22544A-7EE6-4342-B048-85BDC9FD1C3A}</a:tableStyleId>
              </a:tblPr>
              <a:tblGrid>
                <a:gridCol w="4434348">
                  <a:extLst>
                    <a:ext uri="{9D8B030D-6E8A-4147-A177-3AD203B41FA5}">
                      <a16:colId xmlns:a16="http://schemas.microsoft.com/office/drawing/2014/main" val="3779118157"/>
                    </a:ext>
                  </a:extLst>
                </a:gridCol>
              </a:tblGrid>
              <a:tr h="243840">
                <a:tc>
                  <a:txBody>
                    <a:bodyPr/>
                    <a:lstStyle/>
                    <a:p>
                      <a:pPr algn="ctr"/>
                      <a:r>
                        <a:rPr lang="en-GB" sz="1400" b="1" kern="100" dirty="0">
                          <a:solidFill>
                            <a:schemeClr val="tx1"/>
                          </a:solidFill>
                          <a:effectLst/>
                          <a:latin typeface="Comic Sans MS" panose="030F0702030302020204" pitchFamily="66" charset="0"/>
                        </a:rPr>
                        <a:t>What should I already know?</a:t>
                      </a:r>
                      <a:endParaRPr lang="en-GB" sz="1400" b="1"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AFEC"/>
                    </a:solidFill>
                  </a:tcPr>
                </a:tc>
                <a:extLst>
                  <a:ext uri="{0D108BD9-81ED-4DB2-BD59-A6C34878D82A}">
                    <a16:rowId xmlns:a16="http://schemas.microsoft.com/office/drawing/2014/main" val="488199361"/>
                  </a:ext>
                </a:extLst>
              </a:tr>
              <a:tr h="1270943">
                <a:tc>
                  <a:txBody>
                    <a:bodyPr/>
                    <a:lstStyle/>
                    <a:p>
                      <a:pPr algn="ctr" fontAlgn="base">
                        <a:lnSpc>
                          <a:spcPct val="107000"/>
                        </a:lnSpc>
                        <a:spcAft>
                          <a:spcPts val="800"/>
                        </a:spcAft>
                        <a:buNone/>
                      </a:pPr>
                      <a:r>
                        <a:rPr lang="en-GB" sz="1400" dirty="0" smtClean="0">
                          <a:solidFill>
                            <a:schemeClr val="tx1"/>
                          </a:solidFill>
                          <a:effectLst/>
                          <a:latin typeface="Letter-join No-Lead 8" panose="02000503000000020003" pitchFamily="50" charset="0"/>
                          <a:ea typeface="Calibri" panose="020F0502020204030204" pitchFamily="34" charset="0"/>
                          <a:cs typeface="Times New Roman" panose="02020603050405020304" pitchFamily="18" charset="0"/>
                        </a:rPr>
                        <a:t>In year</a:t>
                      </a:r>
                      <a:r>
                        <a:rPr lang="en-GB" sz="1400" baseline="0" dirty="0" smtClean="0">
                          <a:solidFill>
                            <a:schemeClr val="tx1"/>
                          </a:solidFill>
                          <a:effectLst/>
                          <a:latin typeface="Letter-join No-Lead 8" panose="02000503000000020003" pitchFamily="50" charset="0"/>
                          <a:ea typeface="Calibri" panose="020F0502020204030204" pitchFamily="34" charset="0"/>
                          <a:cs typeface="Times New Roman" panose="02020603050405020304" pitchFamily="18" charset="0"/>
                        </a:rPr>
                        <a:t> 2 and 3 you should have already learnt that many devices use electricity to work. Electricity can be dangerous and should be used safely. Everyday appliances such as lamps, televisions, and toasters need electrical power. Some objects use mains electricity and others use batteries. </a:t>
                      </a:r>
                      <a:endParaRPr lang="en-GB" sz="1400" dirty="0">
                        <a:solidFill>
                          <a:schemeClr val="tx1"/>
                        </a:solidFill>
                        <a:effectLst/>
                        <a:latin typeface="Letter-join No-Lead 8" panose="02000503000000020003" pitchFamily="50" charset="0"/>
                        <a:ea typeface="Calibri" panose="020F0502020204030204" pitchFamily="34" charset="0"/>
                        <a:cs typeface="Times New Roman" panose="02020603050405020304" pitchFamily="18" charset="0"/>
                      </a:endParaRP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9976572"/>
                  </a:ext>
                </a:extLst>
              </a:tr>
            </a:tbl>
          </a:graphicData>
        </a:graphic>
      </p:graphicFrame>
      <p:graphicFrame>
        <p:nvGraphicFramePr>
          <p:cNvPr id="5" name="Table 4">
            <a:extLst>
              <a:ext uri="{FF2B5EF4-FFF2-40B4-BE49-F238E27FC236}">
                <a16:creationId xmlns:a16="http://schemas.microsoft.com/office/drawing/2014/main" id="{503F5076-9B99-04FD-B2C0-CE35CD1C4443}"/>
              </a:ext>
            </a:extLst>
          </p:cNvPr>
          <p:cNvGraphicFramePr>
            <a:graphicFrameLocks noGrp="1"/>
          </p:cNvGraphicFramePr>
          <p:nvPr>
            <p:extLst>
              <p:ext uri="{D42A27DB-BD31-4B8C-83A1-F6EECF244321}">
                <p14:modId xmlns:p14="http://schemas.microsoft.com/office/powerpoint/2010/main" val="1895274706"/>
              </p:ext>
            </p:extLst>
          </p:nvPr>
        </p:nvGraphicFramePr>
        <p:xfrm>
          <a:off x="117558" y="2795924"/>
          <a:ext cx="4434348" cy="4027389"/>
        </p:xfrm>
        <a:graphic>
          <a:graphicData uri="http://schemas.openxmlformats.org/drawingml/2006/table">
            <a:tbl>
              <a:tblPr firstRow="1" firstCol="1" bandRow="1">
                <a:tableStyleId>{5C22544A-7EE6-4342-B048-85BDC9FD1C3A}</a:tableStyleId>
              </a:tblPr>
              <a:tblGrid>
                <a:gridCol w="1203284">
                  <a:extLst>
                    <a:ext uri="{9D8B030D-6E8A-4147-A177-3AD203B41FA5}">
                      <a16:colId xmlns:a16="http://schemas.microsoft.com/office/drawing/2014/main" val="3092997082"/>
                    </a:ext>
                  </a:extLst>
                </a:gridCol>
                <a:gridCol w="3231064">
                  <a:extLst>
                    <a:ext uri="{9D8B030D-6E8A-4147-A177-3AD203B41FA5}">
                      <a16:colId xmlns:a16="http://schemas.microsoft.com/office/drawing/2014/main" val="2401306284"/>
                    </a:ext>
                  </a:extLst>
                </a:gridCol>
              </a:tblGrid>
              <a:tr h="243354">
                <a:tc gridSpan="2">
                  <a:txBody>
                    <a:bodyPr/>
                    <a:lstStyle/>
                    <a:p>
                      <a:pPr algn="ctr"/>
                      <a:r>
                        <a:rPr lang="en-GB" sz="1400" b="1" kern="100" dirty="0">
                          <a:solidFill>
                            <a:schemeClr val="tx1"/>
                          </a:solidFill>
                          <a:effectLst/>
                          <a:latin typeface="Comic Sans MS" panose="030F0702030302020204" pitchFamily="66" charset="0"/>
                        </a:rPr>
                        <a:t>Key Vocabulary:</a:t>
                      </a:r>
                      <a:endParaRPr lang="en-GB" sz="1200" b="1"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AFF320">
                        <a:alpha val="52157"/>
                      </a:srgbClr>
                    </a:solidFill>
                  </a:tcPr>
                </a:tc>
                <a:tc hMerge="1">
                  <a:txBody>
                    <a:bodyPr/>
                    <a:lstStyle/>
                    <a:p>
                      <a:endParaRPr lang="en-GB"/>
                    </a:p>
                  </a:txBody>
                  <a:tcPr/>
                </a:tc>
                <a:extLst>
                  <a:ext uri="{0D108BD9-81ED-4DB2-BD59-A6C34878D82A}">
                    <a16:rowId xmlns:a16="http://schemas.microsoft.com/office/drawing/2014/main" val="459111706"/>
                  </a:ext>
                </a:extLst>
              </a:tr>
              <a:tr h="409568">
                <a:tc>
                  <a:txBody>
                    <a:bodyPr/>
                    <a:lstStyle/>
                    <a:p>
                      <a:r>
                        <a:rPr lang="en-GB" sz="1200" dirty="0" smtClean="0">
                          <a:solidFill>
                            <a:schemeClr val="tx1"/>
                          </a:solidFill>
                          <a:latin typeface="Letter-join No-Lead 8" panose="02000503000000020003" pitchFamily="50" charset="0"/>
                        </a:rPr>
                        <a:t>Electricity</a:t>
                      </a:r>
                      <a:endParaRPr lang="en-GB" sz="1200" dirty="0">
                        <a:solidFill>
                          <a:schemeClr val="tx1"/>
                        </a:solidFill>
                        <a:latin typeface="Letter-join No-Lead 8" panose="02000503000000020003" pitchFamily="50"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sz="1200" b="0" i="0" kern="1200" dirty="0" smtClean="0">
                          <a:solidFill>
                            <a:schemeClr val="dk1"/>
                          </a:solidFill>
                          <a:effectLst/>
                          <a:latin typeface="Letter-join No-Lead 8" panose="02000503000000020003" pitchFamily="50" charset="0"/>
                          <a:ea typeface="+mn-ea"/>
                          <a:cs typeface="+mn-cs"/>
                        </a:rPr>
                        <a:t>a form of energy created by the movement of tiny charged particles called electrons.</a:t>
                      </a:r>
                      <a:endParaRPr lang="en-GB" sz="700" b="0" kern="100" dirty="0">
                        <a:solidFill>
                          <a:schemeClr val="tx1"/>
                        </a:solidFill>
                        <a:effectLst/>
                        <a:latin typeface="Letter-join No-Lead 8" panose="02000503000000020003" pitchFamily="50"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083780469"/>
                  </a:ext>
                </a:extLst>
              </a:tr>
              <a:tr h="623001">
                <a:tc>
                  <a:txBody>
                    <a:bodyPr/>
                    <a:lstStyle/>
                    <a:p>
                      <a:r>
                        <a:rPr lang="en-GB" sz="1200" dirty="0" smtClean="0">
                          <a:solidFill>
                            <a:schemeClr val="tx1"/>
                          </a:solidFill>
                          <a:latin typeface="Letter-join No-Lead 8" panose="02000503000000020003" pitchFamily="50" charset="0"/>
                        </a:rPr>
                        <a:t>Circuit</a:t>
                      </a:r>
                      <a:endParaRPr lang="en-GB" sz="1200" dirty="0">
                        <a:solidFill>
                          <a:schemeClr val="tx1"/>
                        </a:solidFill>
                        <a:latin typeface="Letter-join No-Lead 8" panose="02000503000000020003" pitchFamily="50"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dirty="0" smtClean="0">
                          <a:latin typeface="Letter-join No-Lead 8" panose="02000503000000020003" pitchFamily="50" charset="0"/>
                        </a:rPr>
                        <a:t>a complete, closed loop or pathway that allows electricity (electric current) to flow from a power source, through various devices, and back again.</a:t>
                      </a:r>
                      <a:endParaRPr lang="en-GB" sz="1200" dirty="0">
                        <a:solidFill>
                          <a:schemeClr val="tx1"/>
                        </a:solidFill>
                        <a:latin typeface="Letter-join No-Lead 8" panose="02000503000000020003" pitchFamily="50"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54396240"/>
                  </a:ext>
                </a:extLst>
              </a:tr>
              <a:tr h="534001">
                <a:tc>
                  <a:txBody>
                    <a:bodyPr/>
                    <a:lstStyle/>
                    <a:p>
                      <a:r>
                        <a:rPr lang="en-GB" sz="1200" dirty="0" smtClean="0">
                          <a:solidFill>
                            <a:schemeClr val="tx1"/>
                          </a:solidFill>
                          <a:latin typeface="Letter-join No-Lead 8" panose="02000503000000020003" pitchFamily="50" charset="0"/>
                        </a:rPr>
                        <a:t>Conductor</a:t>
                      </a:r>
                      <a:endParaRPr lang="en-GB" sz="1200" dirty="0">
                        <a:solidFill>
                          <a:schemeClr val="tx1"/>
                        </a:solidFill>
                        <a:latin typeface="Letter-join No-Lead 8" panose="02000503000000020003" pitchFamily="50"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dirty="0" smtClean="0">
                          <a:latin typeface="Letter-join No-Lead 8" panose="02000503000000020003" pitchFamily="50" charset="0"/>
                        </a:rPr>
                        <a:t>A material that lets electricity, heat, or sound pass through it easily.</a:t>
                      </a:r>
                      <a:endParaRPr lang="en-GB" sz="1200" dirty="0">
                        <a:solidFill>
                          <a:schemeClr val="tx1"/>
                        </a:solidFill>
                        <a:latin typeface="Letter-join No-Lead 8" panose="02000503000000020003" pitchFamily="50"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477124757"/>
                  </a:ext>
                </a:extLst>
              </a:tr>
              <a:tr h="248045">
                <a:tc>
                  <a:txBody>
                    <a:bodyPr/>
                    <a:lstStyle/>
                    <a:p>
                      <a:r>
                        <a:rPr lang="en-GB" sz="1200" dirty="0" smtClean="0">
                          <a:solidFill>
                            <a:schemeClr val="tx1"/>
                          </a:solidFill>
                          <a:latin typeface="Letter-join No-Lead 8" panose="02000503000000020003" pitchFamily="50" charset="0"/>
                        </a:rPr>
                        <a:t>Insulator </a:t>
                      </a:r>
                      <a:endParaRPr lang="en-GB" sz="1200" dirty="0">
                        <a:solidFill>
                          <a:schemeClr val="tx1"/>
                        </a:solidFill>
                        <a:latin typeface="Letter-join No-Lead 8" panose="02000503000000020003" pitchFamily="50"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dirty="0" smtClean="0">
                          <a:latin typeface="Letter-join No-Lead 8" panose="02000503000000020003" pitchFamily="50" charset="0"/>
                        </a:rPr>
                        <a:t>a material or device that stops or slows down the flow of electricity, heat, or sound.</a:t>
                      </a:r>
                      <a:endParaRPr lang="en-GB" sz="1200" dirty="0">
                        <a:solidFill>
                          <a:schemeClr val="tx1"/>
                        </a:solidFill>
                        <a:latin typeface="Letter-join No-Lead 8" panose="02000503000000020003" pitchFamily="50"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24437082"/>
                  </a:ext>
                </a:extLst>
              </a:tr>
              <a:tr h="623001">
                <a:tc>
                  <a:txBody>
                    <a:bodyPr/>
                    <a:lstStyle/>
                    <a:p>
                      <a:r>
                        <a:rPr lang="en-GB" sz="1200" dirty="0" smtClean="0">
                          <a:solidFill>
                            <a:schemeClr val="tx1"/>
                          </a:solidFill>
                          <a:latin typeface="Letter-join No-Lead 8" panose="02000503000000020003" pitchFamily="50" charset="0"/>
                        </a:rPr>
                        <a:t>Component</a:t>
                      </a:r>
                      <a:endParaRPr lang="en-GB" sz="1200" dirty="0">
                        <a:solidFill>
                          <a:schemeClr val="tx1"/>
                        </a:solidFill>
                        <a:latin typeface="Letter-join No-Lead 8" panose="02000503000000020003" pitchFamily="50"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dirty="0" smtClean="0">
                          <a:latin typeface="Letter-join No-Lead 8" panose="02000503000000020003" pitchFamily="50" charset="0"/>
                        </a:rPr>
                        <a:t>an individual part, element, or substance that combines with other pieces to form a larger system or whole.</a:t>
                      </a:r>
                      <a:endParaRPr lang="en-GB" sz="1200" dirty="0">
                        <a:solidFill>
                          <a:schemeClr val="tx1"/>
                        </a:solidFill>
                        <a:latin typeface="Letter-join No-Lead 8" panose="02000503000000020003" pitchFamily="50"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33893048"/>
                  </a:ext>
                </a:extLst>
              </a:tr>
              <a:tr h="409568">
                <a:tc>
                  <a:txBody>
                    <a:bodyPr/>
                    <a:lstStyle/>
                    <a:p>
                      <a:r>
                        <a:rPr lang="en-GB" sz="1200" dirty="0" smtClean="0">
                          <a:solidFill>
                            <a:schemeClr val="tx1"/>
                          </a:solidFill>
                          <a:latin typeface="Letter-join No-Lead 8" panose="02000503000000020003" pitchFamily="50" charset="0"/>
                        </a:rPr>
                        <a:t>Buzzer</a:t>
                      </a:r>
                      <a:endParaRPr lang="en-GB" sz="1200" dirty="0">
                        <a:solidFill>
                          <a:schemeClr val="tx1"/>
                        </a:solidFill>
                        <a:latin typeface="Letter-join No-Lead 8" panose="02000503000000020003" pitchFamily="50"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dirty="0" smtClean="0">
                          <a:latin typeface="Letter-join No-Lead 8" panose="02000503000000020003" pitchFamily="50" charset="0"/>
                        </a:rPr>
                        <a:t>an electronic or electromechanical component that converts electrical energy into sound waves.</a:t>
                      </a:r>
                      <a:endParaRPr lang="en-GB" sz="1200" dirty="0">
                        <a:solidFill>
                          <a:schemeClr val="tx1"/>
                        </a:solidFill>
                        <a:latin typeface="Letter-join No-Lead 8" panose="02000503000000020003" pitchFamily="50"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247011051"/>
                  </a:ext>
                </a:extLst>
              </a:tr>
              <a:tr h="409568">
                <a:tc>
                  <a:txBody>
                    <a:bodyPr/>
                    <a:lstStyle/>
                    <a:p>
                      <a:r>
                        <a:rPr lang="en-GB" sz="1200" dirty="0" smtClean="0">
                          <a:solidFill>
                            <a:schemeClr val="tx1"/>
                          </a:solidFill>
                          <a:latin typeface="Letter-join No-Lead 8" panose="02000503000000020003" pitchFamily="50" charset="0"/>
                        </a:rPr>
                        <a:t>Positive</a:t>
                      </a:r>
                      <a:endParaRPr lang="en-GB" sz="1200" dirty="0">
                        <a:solidFill>
                          <a:schemeClr val="tx1"/>
                        </a:solidFill>
                        <a:latin typeface="Letter-join No-Lead 8" panose="02000503000000020003" pitchFamily="50"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dirty="0" smtClean="0">
                          <a:latin typeface="Letter-join No-Lead 8" panose="02000503000000020003" pitchFamily="50" charset="0"/>
                        </a:rPr>
                        <a:t>means an object or particle has more protons than electrons, or a deficit of electrons</a:t>
                      </a:r>
                      <a:endParaRPr lang="en-GB" sz="1200" dirty="0">
                        <a:solidFill>
                          <a:schemeClr val="tx1"/>
                        </a:solidFill>
                        <a:latin typeface="Letter-join No-Lead 8" panose="02000503000000020003" pitchFamily="50"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320673362"/>
                  </a:ext>
                </a:extLst>
              </a:tr>
              <a:tr h="409568">
                <a:tc>
                  <a:txBody>
                    <a:bodyPr/>
                    <a:lstStyle/>
                    <a:p>
                      <a:r>
                        <a:rPr lang="en-GB" sz="1200" dirty="0" smtClean="0">
                          <a:solidFill>
                            <a:schemeClr val="tx1"/>
                          </a:solidFill>
                          <a:latin typeface="Letter-join No-Lead 8" panose="02000503000000020003" pitchFamily="50" charset="0"/>
                        </a:rPr>
                        <a:t>Negative</a:t>
                      </a:r>
                      <a:endParaRPr lang="en-GB" sz="1200" dirty="0">
                        <a:solidFill>
                          <a:schemeClr val="tx1"/>
                        </a:solidFill>
                        <a:latin typeface="Letter-join No-Lead 8" panose="02000503000000020003" pitchFamily="50"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dirty="0" smtClean="0">
                          <a:latin typeface="Letter-join No-Lead 8" panose="02000503000000020003" pitchFamily="50" charset="0"/>
                        </a:rPr>
                        <a:t>means an object or particle has more electrons than protons, like an electron itself.</a:t>
                      </a:r>
                      <a:endParaRPr lang="en-GB" sz="1200" dirty="0">
                        <a:solidFill>
                          <a:schemeClr val="tx1"/>
                        </a:solidFill>
                        <a:latin typeface="Letter-join No-Lead 8" panose="02000503000000020003" pitchFamily="50"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02319861"/>
                  </a:ext>
                </a:extLst>
              </a:tr>
            </a:tbl>
          </a:graphicData>
        </a:graphic>
      </p:graphicFrame>
      <p:graphicFrame>
        <p:nvGraphicFramePr>
          <p:cNvPr id="6" name="Table 5">
            <a:extLst>
              <a:ext uri="{FF2B5EF4-FFF2-40B4-BE49-F238E27FC236}">
                <a16:creationId xmlns:a16="http://schemas.microsoft.com/office/drawing/2014/main" id="{8F9F3430-F2F1-6977-D0AC-480F4D514751}"/>
              </a:ext>
            </a:extLst>
          </p:cNvPr>
          <p:cNvGraphicFramePr>
            <a:graphicFrameLocks noGrp="1"/>
          </p:cNvGraphicFramePr>
          <p:nvPr>
            <p:extLst>
              <p:ext uri="{D42A27DB-BD31-4B8C-83A1-F6EECF244321}">
                <p14:modId xmlns:p14="http://schemas.microsoft.com/office/powerpoint/2010/main" val="3258712832"/>
              </p:ext>
            </p:extLst>
          </p:nvPr>
        </p:nvGraphicFramePr>
        <p:xfrm>
          <a:off x="4652815" y="1464188"/>
          <a:ext cx="3700439" cy="2649894"/>
        </p:xfrm>
        <a:graphic>
          <a:graphicData uri="http://schemas.openxmlformats.org/drawingml/2006/table">
            <a:tbl>
              <a:tblPr firstRow="1" firstCol="1" bandRow="1">
                <a:tableStyleId>{5C22544A-7EE6-4342-B048-85BDC9FD1C3A}</a:tableStyleId>
              </a:tblPr>
              <a:tblGrid>
                <a:gridCol w="3700439">
                  <a:extLst>
                    <a:ext uri="{9D8B030D-6E8A-4147-A177-3AD203B41FA5}">
                      <a16:colId xmlns:a16="http://schemas.microsoft.com/office/drawing/2014/main" val="2383679079"/>
                    </a:ext>
                  </a:extLst>
                </a:gridCol>
              </a:tblGrid>
              <a:tr h="237150">
                <a:tc>
                  <a:txBody>
                    <a:bodyPr/>
                    <a:lstStyle/>
                    <a:p>
                      <a:pPr algn="l"/>
                      <a:r>
                        <a:rPr lang="en-GB" sz="1400" b="1" kern="100" dirty="0">
                          <a:solidFill>
                            <a:schemeClr val="tx1"/>
                          </a:solidFill>
                          <a:effectLst/>
                          <a:latin typeface="Comic Sans MS" panose="030F0702030302020204" pitchFamily="66" charset="0"/>
                        </a:rPr>
                        <a:t>Concept Cartoon:</a:t>
                      </a:r>
                      <a:endParaRPr lang="en-GB" sz="1200" b="1"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BD64"/>
                    </a:solidFill>
                  </a:tcPr>
                </a:tc>
                <a:extLst>
                  <a:ext uri="{0D108BD9-81ED-4DB2-BD59-A6C34878D82A}">
                    <a16:rowId xmlns:a16="http://schemas.microsoft.com/office/drawing/2014/main" val="148153713"/>
                  </a:ext>
                </a:extLst>
              </a:tr>
              <a:tr h="2412744">
                <a:tc>
                  <a:txBody>
                    <a:bodyPr/>
                    <a:lstStyle/>
                    <a:p>
                      <a:pPr fontAlgn="base"/>
                      <a:r>
                        <a:rPr lang="en-GB" sz="1200" kern="100" dirty="0">
                          <a:effectLst/>
                        </a:rPr>
                        <a:t>                   </a:t>
                      </a:r>
                      <a:r>
                        <a:rPr lang="en-GB" sz="1200" kern="100" dirty="0" smtClean="0">
                          <a:effectLst/>
                        </a:rPr>
                        <a:t>                                                                                                                      </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276235248"/>
                  </a:ext>
                </a:extLst>
              </a:tr>
            </a:tbl>
          </a:graphicData>
        </a:graphic>
      </p:graphicFrame>
      <p:pic>
        <p:nvPicPr>
          <p:cNvPr id="17" name="Picture 16">
            <a:extLst>
              <a:ext uri="{FF2B5EF4-FFF2-40B4-BE49-F238E27FC236}">
                <a16:creationId xmlns:a16="http://schemas.microsoft.com/office/drawing/2014/main" id="{000F049F-F22F-6386-66A6-6DDB90E2C4E8}"/>
              </a:ext>
            </a:extLst>
          </p:cNvPr>
          <p:cNvPicPr>
            <a:picLocks noChangeAspect="1"/>
          </p:cNvPicPr>
          <p:nvPr/>
        </p:nvPicPr>
        <p:blipFill rotWithShape="1">
          <a:blip r:embed="rId3"/>
          <a:srcRect r="3914"/>
          <a:stretch/>
        </p:blipFill>
        <p:spPr>
          <a:xfrm>
            <a:off x="10975554" y="87339"/>
            <a:ext cx="1054760" cy="992606"/>
          </a:xfrm>
          <a:prstGeom prst="rect">
            <a:avLst/>
          </a:prstGeom>
        </p:spPr>
      </p:pic>
      <p:sp>
        <p:nvSpPr>
          <p:cNvPr id="18" name="Rounded Rectangle 2">
            <a:extLst>
              <a:ext uri="{FF2B5EF4-FFF2-40B4-BE49-F238E27FC236}">
                <a16:creationId xmlns:a16="http://schemas.microsoft.com/office/drawing/2014/main" id="{E74DA26F-1E62-B19B-0861-A886F13B5DC1}"/>
              </a:ext>
            </a:extLst>
          </p:cNvPr>
          <p:cNvSpPr>
            <a:spLocks noChangeArrowheads="1"/>
          </p:cNvSpPr>
          <p:nvPr/>
        </p:nvSpPr>
        <p:spPr bwMode="auto">
          <a:xfrm>
            <a:off x="142363" y="87339"/>
            <a:ext cx="10443342" cy="468312"/>
          </a:xfrm>
          <a:prstGeom prst="roundRect">
            <a:avLst>
              <a:gd name="adj" fmla="val 16667"/>
            </a:avLst>
          </a:prstGeom>
          <a:solidFill>
            <a:srgbClr val="E8F4FF"/>
          </a:solidFill>
          <a:ln w="12700">
            <a:solidFill>
              <a:srgbClr val="2F5496"/>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2F5597"/>
                </a:solidFill>
                <a:effectLst/>
                <a:latin typeface="Sassoon Primary Std"/>
                <a:ea typeface="Calibri"/>
                <a:cs typeface="Times New Roman"/>
              </a:rPr>
              <a:t>Holy Trinity C of E Primary School- </a:t>
            </a:r>
            <a:r>
              <a:rPr lang="en-US" altLang="en-US" sz="1600" dirty="0">
                <a:solidFill>
                  <a:srgbClr val="2F5597"/>
                </a:solidFill>
                <a:latin typeface="Sassoon Primary Std"/>
                <a:ea typeface="Calibri"/>
                <a:cs typeface="Times New Roman"/>
              </a:rPr>
              <a:t>Science</a:t>
            </a:r>
            <a:r>
              <a:rPr kumimoji="0" lang="en-US" altLang="en-US" sz="1600" b="0" i="0" u="none" strike="noStrike" cap="none" normalizeH="0" baseline="0" dirty="0">
                <a:ln>
                  <a:noFill/>
                </a:ln>
                <a:solidFill>
                  <a:srgbClr val="2F5597"/>
                </a:solidFill>
                <a:effectLst/>
                <a:latin typeface="Sassoon Primary Std"/>
                <a:ea typeface="Calibri"/>
                <a:cs typeface="Times New Roman"/>
              </a:rPr>
              <a:t> Knowledge </a:t>
            </a:r>
            <a:r>
              <a:rPr kumimoji="0" lang="en-US" altLang="en-US" sz="1600" b="0" i="0" u="none" strike="noStrike" cap="none" normalizeH="0" baseline="0" dirty="0" err="1">
                <a:ln>
                  <a:noFill/>
                </a:ln>
                <a:solidFill>
                  <a:srgbClr val="2F5597"/>
                </a:solidFill>
                <a:effectLst/>
                <a:latin typeface="Sassoon Primary Std"/>
                <a:ea typeface="Calibri"/>
                <a:cs typeface="Times New Roman"/>
              </a:rPr>
              <a:t>Organiser</a:t>
            </a:r>
            <a:r>
              <a:rPr kumimoji="0" lang="en-US" altLang="en-US" sz="1600" b="0" i="0" u="none" strike="noStrike" cap="none" normalizeH="0" baseline="0" dirty="0">
                <a:ln>
                  <a:noFill/>
                </a:ln>
                <a:solidFill>
                  <a:srgbClr val="2F5597"/>
                </a:solidFill>
                <a:effectLst/>
                <a:latin typeface="Sassoon Primary Std"/>
                <a:ea typeface="Calibri"/>
                <a:cs typeface="Times New Roman"/>
              </a:rPr>
              <a:t> – </a:t>
            </a:r>
            <a:r>
              <a:rPr kumimoji="0" lang="en-US" altLang="en-US" sz="1600" b="0" i="0" u="none" strike="noStrike" cap="none" normalizeH="0" baseline="0" dirty="0" smtClean="0">
                <a:ln>
                  <a:noFill/>
                </a:ln>
                <a:solidFill>
                  <a:srgbClr val="2F5597"/>
                </a:solidFill>
                <a:effectLst/>
                <a:latin typeface="Sassoon Primary Std"/>
                <a:ea typeface="Calibri"/>
                <a:cs typeface="Times New Roman"/>
              </a:rPr>
              <a:t>Year 4 </a:t>
            </a:r>
            <a:endParaRPr kumimoji="0" lang="en-US" altLang="en-US" sz="1800" b="0" i="0" u="none" strike="noStrike" cap="none" normalizeH="0" baseline="0" dirty="0">
              <a:ln>
                <a:noFill/>
              </a:ln>
              <a:solidFill>
                <a:schemeClr val="tx1"/>
              </a:solidFill>
              <a:effectLst/>
              <a:latin typeface="Sassoon Primary Std"/>
              <a:ea typeface="Calibri"/>
              <a:cs typeface="Times New Roman"/>
            </a:endParaRPr>
          </a:p>
        </p:txBody>
      </p:sp>
      <p:sp>
        <p:nvSpPr>
          <p:cNvPr id="26" name="AutoShape 4">
            <a:extLst>
              <a:ext uri="{FF2B5EF4-FFF2-40B4-BE49-F238E27FC236}">
                <a16:creationId xmlns:a16="http://schemas.microsoft.com/office/drawing/2014/main" id="{BDE872D6-439E-18AE-C8AF-6DE0A72C5921}"/>
              </a:ext>
            </a:extLst>
          </p:cNvPr>
          <p:cNvSpPr>
            <a:spLocks noChangeArrowheads="1"/>
          </p:cNvSpPr>
          <p:nvPr/>
        </p:nvSpPr>
        <p:spPr bwMode="auto">
          <a:xfrm>
            <a:off x="142363" y="639561"/>
            <a:ext cx="4409543" cy="409575"/>
          </a:xfrm>
          <a:prstGeom prst="roundRect">
            <a:avLst>
              <a:gd name="adj" fmla="val 16667"/>
            </a:avLst>
          </a:prstGeom>
          <a:noFill/>
          <a:ln w="12700">
            <a:solidFill>
              <a:srgbClr val="2F5496"/>
            </a:solidFill>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ctr" anchorCtr="0" compatLnSpc="1">
            <a:prstTxWarp prst="textNoShape">
              <a:avLst/>
            </a:prstTxWarp>
          </a:bodyPr>
          <a:lstStyle/>
          <a:p>
            <a:pPr marL="0" marR="0" lvl="0" indent="0" defTabSz="914400" rtl="0" eaLnBrk="0" fontAlgn="base" latinLnBrk="0" hangingPunct="0">
              <a:lnSpc>
                <a:spcPct val="100000"/>
              </a:lnSpc>
              <a:spcBef>
                <a:spcPct val="0"/>
              </a:spcBef>
              <a:spcAft>
                <a:spcPct val="0"/>
              </a:spcAft>
              <a:buClrTx/>
              <a:buSzTx/>
              <a:buFontTx/>
              <a:buNone/>
              <a:tabLst/>
            </a:pPr>
            <a:r>
              <a:rPr kumimoji="0" lang="en-US" altLang="en-US" sz="1800" b="1" i="0" u="none" strike="noStrike" cap="none" normalizeH="0" baseline="0" dirty="0">
                <a:ln>
                  <a:noFill/>
                </a:ln>
                <a:solidFill>
                  <a:schemeClr val="tx1"/>
                </a:solidFill>
                <a:effectLst/>
                <a:latin typeface="Comic Sans MS" panose="030F0702030302020204" pitchFamily="66" charset="0"/>
              </a:rPr>
              <a:t>Topic</a:t>
            </a:r>
            <a:r>
              <a:rPr kumimoji="0" lang="en-US" altLang="en-US" sz="1800" b="1" i="0" u="none" strike="noStrike" cap="none" normalizeH="0" baseline="0" dirty="0" smtClean="0">
                <a:ln>
                  <a:noFill/>
                </a:ln>
                <a:solidFill>
                  <a:schemeClr val="tx1"/>
                </a:solidFill>
                <a:effectLst/>
                <a:latin typeface="Comic Sans MS" panose="030F0702030302020204" pitchFamily="66" charset="0"/>
              </a:rPr>
              <a:t>: </a:t>
            </a:r>
            <a:r>
              <a:rPr kumimoji="0" lang="en-US" altLang="en-US" sz="1800" b="1" i="0" u="none" strike="noStrike" cap="none" normalizeH="0" baseline="0" dirty="0" smtClean="0">
                <a:ln>
                  <a:noFill/>
                </a:ln>
                <a:solidFill>
                  <a:schemeClr val="tx1"/>
                </a:solidFill>
                <a:effectLst/>
                <a:latin typeface="Comic Sans MS" panose="030F0702030302020204" pitchFamily="66" charset="0"/>
              </a:rPr>
              <a:t>Electricity</a:t>
            </a:r>
            <a:endParaRPr kumimoji="0" lang="en-US" altLang="en-US" sz="1800" b="1" i="0" u="none" strike="noStrike" cap="none" normalizeH="0" baseline="0" dirty="0">
              <a:ln>
                <a:noFill/>
              </a:ln>
              <a:solidFill>
                <a:schemeClr val="tx1"/>
              </a:solidFill>
              <a:effectLst/>
              <a:latin typeface="Comic Sans MS" panose="030F0702030302020204" pitchFamily="66" charset="0"/>
            </a:endParaRPr>
          </a:p>
        </p:txBody>
      </p:sp>
      <p:graphicFrame>
        <p:nvGraphicFramePr>
          <p:cNvPr id="30" name="Table 29">
            <a:extLst>
              <a:ext uri="{FF2B5EF4-FFF2-40B4-BE49-F238E27FC236}">
                <a16:creationId xmlns:a16="http://schemas.microsoft.com/office/drawing/2014/main" id="{0E8A66CB-E34C-EA88-AD43-9B1833626D8B}"/>
              </a:ext>
            </a:extLst>
          </p:cNvPr>
          <p:cNvGraphicFramePr>
            <a:graphicFrameLocks noGrp="1"/>
          </p:cNvGraphicFramePr>
          <p:nvPr>
            <p:extLst>
              <p:ext uri="{D42A27DB-BD31-4B8C-83A1-F6EECF244321}">
                <p14:modId xmlns:p14="http://schemas.microsoft.com/office/powerpoint/2010/main" val="1343932569"/>
              </p:ext>
            </p:extLst>
          </p:nvPr>
        </p:nvGraphicFramePr>
        <p:xfrm>
          <a:off x="4651899" y="4136828"/>
          <a:ext cx="7397225" cy="2667000"/>
        </p:xfrm>
        <a:graphic>
          <a:graphicData uri="http://schemas.openxmlformats.org/drawingml/2006/table">
            <a:tbl>
              <a:tblPr firstRow="1" bandRow="1">
                <a:tableStyleId>{5C22544A-7EE6-4342-B048-85BDC9FD1C3A}</a:tableStyleId>
              </a:tblPr>
              <a:tblGrid>
                <a:gridCol w="1479445">
                  <a:extLst>
                    <a:ext uri="{9D8B030D-6E8A-4147-A177-3AD203B41FA5}">
                      <a16:colId xmlns:a16="http://schemas.microsoft.com/office/drawing/2014/main" val="1339273351"/>
                    </a:ext>
                  </a:extLst>
                </a:gridCol>
                <a:gridCol w="1479445">
                  <a:extLst>
                    <a:ext uri="{9D8B030D-6E8A-4147-A177-3AD203B41FA5}">
                      <a16:colId xmlns:a16="http://schemas.microsoft.com/office/drawing/2014/main" val="1903073624"/>
                    </a:ext>
                  </a:extLst>
                </a:gridCol>
                <a:gridCol w="1479445">
                  <a:extLst>
                    <a:ext uri="{9D8B030D-6E8A-4147-A177-3AD203B41FA5}">
                      <a16:colId xmlns:a16="http://schemas.microsoft.com/office/drawing/2014/main" val="2567960145"/>
                    </a:ext>
                  </a:extLst>
                </a:gridCol>
                <a:gridCol w="1479445">
                  <a:extLst>
                    <a:ext uri="{9D8B030D-6E8A-4147-A177-3AD203B41FA5}">
                      <a16:colId xmlns:a16="http://schemas.microsoft.com/office/drawing/2014/main" val="2857987081"/>
                    </a:ext>
                  </a:extLst>
                </a:gridCol>
                <a:gridCol w="1479445">
                  <a:extLst>
                    <a:ext uri="{9D8B030D-6E8A-4147-A177-3AD203B41FA5}">
                      <a16:colId xmlns:a16="http://schemas.microsoft.com/office/drawing/2014/main" val="1354247240"/>
                    </a:ext>
                  </a:extLst>
                </a:gridCol>
              </a:tblGrid>
              <a:tr h="282997">
                <a:tc gridSpan="5">
                  <a:txBody>
                    <a:bodyPr/>
                    <a:lstStyle/>
                    <a:p>
                      <a:r>
                        <a:rPr lang="en-GB" sz="1400" b="1" dirty="0">
                          <a:solidFill>
                            <a:schemeClr val="tx1"/>
                          </a:solidFill>
                          <a:latin typeface="Comic Sans MS" panose="030F0702030302020204" pitchFamily="66" charset="0"/>
                        </a:rPr>
                        <a:t>Sticky Learning: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652">
                        <a:alpha val="74902"/>
                      </a:srgbClr>
                    </a:solidFill>
                  </a:tcPr>
                </a:tc>
                <a:tc hMerge="1">
                  <a:txBody>
                    <a:bodyPr/>
                    <a:lstStyle/>
                    <a:p>
                      <a:endParaRPr lang="en-GB"/>
                    </a:p>
                  </a:txBody>
                  <a:tcPr>
                    <a:lnL w="12700" cap="flat" cmpd="sng" algn="ctr">
                      <a:solidFill>
                        <a:schemeClr val="tx1"/>
                      </a:solidFill>
                      <a:prstDash val="solid"/>
                      <a:round/>
                      <a:headEnd type="none" w="med" len="med"/>
                      <a:tailEnd type="none" w="med" len="med"/>
                    </a:lnL>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691553528"/>
                  </a:ext>
                </a:extLst>
              </a:tr>
              <a:tr h="2193223">
                <a:tc>
                  <a:txBody>
                    <a:bodyPr/>
                    <a:lstStyle/>
                    <a:p>
                      <a:pPr fontAlgn="base"/>
                      <a:r>
                        <a:rPr lang="en-GB" sz="1400" kern="1200" dirty="0" smtClean="0">
                          <a:solidFill>
                            <a:schemeClr val="dk1"/>
                          </a:solidFill>
                          <a:effectLst/>
                          <a:latin typeface="Letter-join No-Lead 8" panose="02000503000000020003" pitchFamily="50" charset="0"/>
                          <a:ea typeface="+mn-ea"/>
                          <a:cs typeface="+mn-cs"/>
                        </a:rPr>
                        <a:t>Common appliances run on electricity e.g. toaster, kettle. </a:t>
                      </a:r>
                    </a:p>
                    <a:p>
                      <a:pPr fontAlgn="base"/>
                      <a:endParaRPr lang="en-GB" sz="1400" kern="1200" dirty="0" smtClean="0">
                        <a:solidFill>
                          <a:schemeClr val="dk1"/>
                        </a:solidFill>
                        <a:effectLst/>
                        <a:latin typeface="Letter-join No-Lead 8" panose="02000503000000020003" pitchFamily="50" charset="0"/>
                        <a:ea typeface="+mn-ea"/>
                        <a:cs typeface="+mn-cs"/>
                      </a:endParaRPr>
                    </a:p>
                    <a:p>
                      <a:pPr fontAlgn="base"/>
                      <a:r>
                        <a:rPr lang="en-GB" sz="1400" kern="1200" dirty="0" smtClean="0">
                          <a:solidFill>
                            <a:schemeClr val="dk1"/>
                          </a:solidFill>
                          <a:effectLst/>
                          <a:latin typeface="Letter-join No-Lead 8" panose="02000503000000020003" pitchFamily="50" charset="0"/>
                          <a:ea typeface="+mn-ea"/>
                          <a:cs typeface="+mn-cs"/>
                        </a:rPr>
                        <a:t>To know which equipment uses most electricity and how to save usage.</a:t>
                      </a:r>
                    </a:p>
                    <a:p>
                      <a:pPr algn="just"/>
                      <a:endParaRPr lang="en-GB" sz="900" b="1" dirty="0">
                        <a:solidFill>
                          <a:schemeClr val="tx1"/>
                        </a:solidFill>
                        <a:latin typeface="Sassoon Primary Std" panose="020B0503020103030203"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400" kern="1200" dirty="0" smtClean="0">
                          <a:solidFill>
                            <a:schemeClr val="dk1"/>
                          </a:solidFill>
                          <a:effectLst/>
                          <a:latin typeface="Letter-join No-Lead 8" panose="02000503000000020003" pitchFamily="50" charset="0"/>
                          <a:ea typeface="+mn-ea"/>
                          <a:cs typeface="+mn-cs"/>
                        </a:rPr>
                        <a:t>Some appliances are battery powered e.g. laptops, phones.</a:t>
                      </a:r>
                      <a:endParaRPr lang="en-GB" sz="1400" kern="1200" dirty="0">
                        <a:solidFill>
                          <a:schemeClr val="dk1"/>
                        </a:solidFill>
                        <a:effectLst/>
                        <a:latin typeface="Letter-join No-Lead 8" panose="02000503000000020003" pitchFamily="50" charset="0"/>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kern="1200" dirty="0" smtClean="0">
                          <a:solidFill>
                            <a:schemeClr val="dk1"/>
                          </a:solidFill>
                          <a:effectLst/>
                          <a:latin typeface="Letter-join No-Lead 8" panose="02000503000000020003" pitchFamily="50" charset="0"/>
                          <a:ea typeface="+mn-ea"/>
                          <a:cs typeface="+mn-cs"/>
                        </a:rPr>
                        <a:t>Some common conductors and insulators, and associate metals with being good conductors.</a:t>
                      </a:r>
                    </a:p>
                    <a:p>
                      <a:endParaRPr lang="en-GB" sz="1200" dirty="0">
                        <a:latin typeface="Letter-join No-Lead 8" panose="02000503000000020003" pitchFamily="50"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kern="1200" dirty="0" smtClean="0">
                          <a:solidFill>
                            <a:schemeClr val="dk1"/>
                          </a:solidFill>
                          <a:effectLst/>
                          <a:latin typeface="Letter-join No-Lead 8" panose="02000503000000020003" pitchFamily="50" charset="0"/>
                          <a:ea typeface="+mn-ea"/>
                          <a:cs typeface="+mn-cs"/>
                        </a:rPr>
                        <a:t>Simple series electrical circuit consist of its basic parts, including cells, wires, bulbs, switches and buzzers.</a:t>
                      </a:r>
                    </a:p>
                    <a:p>
                      <a:endParaRPr lang="en-GB"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kern="1200" dirty="0" smtClean="0">
                          <a:solidFill>
                            <a:schemeClr val="dk1"/>
                          </a:solidFill>
                          <a:effectLst/>
                          <a:latin typeface="Letter-join No-Lead 8" panose="02000503000000020003" pitchFamily="50" charset="0"/>
                          <a:ea typeface="+mn-ea"/>
                          <a:cs typeface="+mn-cs"/>
                        </a:rPr>
                        <a:t>Recognise that a switch opens and closes a circuit and associate this with whether or not a lamp lights in a simple series circuit.</a:t>
                      </a:r>
                    </a:p>
                    <a:p>
                      <a:endParaRPr lang="en-GB"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779124471"/>
                  </a:ext>
                </a:extLst>
              </a:tr>
            </a:tbl>
          </a:graphicData>
        </a:graphic>
      </p:graphicFrame>
      <p:sp>
        <p:nvSpPr>
          <p:cNvPr id="7" name="TextBox 6">
            <a:extLst>
              <a:ext uri="{FF2B5EF4-FFF2-40B4-BE49-F238E27FC236}">
                <a16:creationId xmlns:a16="http://schemas.microsoft.com/office/drawing/2014/main" id="{B0132E90-AA78-1B1C-3638-5A4E927D4B77}"/>
              </a:ext>
            </a:extLst>
          </p:cNvPr>
          <p:cNvSpPr txBox="1"/>
          <p:nvPr/>
        </p:nvSpPr>
        <p:spPr>
          <a:xfrm>
            <a:off x="8417597" y="3198167"/>
            <a:ext cx="3631528" cy="1015663"/>
          </a:xfrm>
          <a:prstGeom prst="rect">
            <a:avLst/>
          </a:prstGeom>
          <a:noFill/>
          <a:ln w="12700">
            <a:noFill/>
          </a:ln>
        </p:spPr>
        <p:txBody>
          <a:bodyPr wrap="square" rtlCol="0">
            <a:spAutoFit/>
          </a:bodyPr>
          <a:lstStyle/>
          <a:p>
            <a:endParaRPr lang="en-GB" sz="1200" dirty="0">
              <a:latin typeface="Sassoon Primary Std" panose="020B0503020103030203" pitchFamily="34" charset="0"/>
            </a:endParaRPr>
          </a:p>
          <a:p>
            <a:endParaRPr lang="en-GB" sz="1200" dirty="0">
              <a:latin typeface="Sassoon Primary Std" panose="020B0503020103030203" pitchFamily="34" charset="0"/>
            </a:endParaRPr>
          </a:p>
          <a:p>
            <a:endParaRPr lang="en-GB" sz="1200" dirty="0">
              <a:latin typeface="Sassoon Primary Std" panose="020B0503020103030203" pitchFamily="34" charset="0"/>
            </a:endParaRPr>
          </a:p>
          <a:p>
            <a:r>
              <a:rPr lang="en-GB" sz="1200" dirty="0">
                <a:latin typeface="Sassoon Primary Std" panose="020B0503020103030203" pitchFamily="34" charset="0"/>
              </a:rPr>
              <a:t> </a:t>
            </a:r>
          </a:p>
          <a:p>
            <a:endParaRPr lang="en-GB" sz="1200" dirty="0">
              <a:latin typeface="Sassoon Primary Std" panose="020B0503020103030203" pitchFamily="34" charset="0"/>
            </a:endParaRPr>
          </a:p>
        </p:txBody>
      </p:sp>
      <p:sp>
        <p:nvSpPr>
          <p:cNvPr id="24" name="AutoShape 4">
            <a:extLst>
              <a:ext uri="{FF2B5EF4-FFF2-40B4-BE49-F238E27FC236}">
                <a16:creationId xmlns:a16="http://schemas.microsoft.com/office/drawing/2014/main" id="{BDE872D6-439E-18AE-C8AF-6DE0A72C5921}"/>
              </a:ext>
            </a:extLst>
          </p:cNvPr>
          <p:cNvSpPr>
            <a:spLocks noChangeArrowheads="1"/>
          </p:cNvSpPr>
          <p:nvPr/>
        </p:nvSpPr>
        <p:spPr bwMode="auto">
          <a:xfrm>
            <a:off x="4651899" y="646824"/>
            <a:ext cx="5933805" cy="693704"/>
          </a:xfrm>
          <a:prstGeom prst="roundRect">
            <a:avLst>
              <a:gd name="adj" fmla="val 16667"/>
            </a:avLst>
          </a:prstGeom>
          <a:noFill/>
          <a:ln w="12700">
            <a:solidFill>
              <a:srgbClr val="2F5496"/>
            </a:solidFill>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ctr" anchorCtr="0" compatLnSpc="1">
            <a:prstTxWarp prst="textNoShape">
              <a:avLst/>
            </a:prstTxWarp>
          </a:bodyPr>
          <a:lstStyle/>
          <a:p>
            <a:pPr marL="0" marR="0" lvl="0" indent="0" defTabSz="914400" rtl="0" eaLnBrk="0" fontAlgn="base" latinLnBrk="0" hangingPunct="0">
              <a:lnSpc>
                <a:spcPct val="100000"/>
              </a:lnSpc>
              <a:spcBef>
                <a:spcPct val="0"/>
              </a:spcBef>
              <a:spcAft>
                <a:spcPct val="0"/>
              </a:spcAft>
              <a:buClrTx/>
              <a:buSzTx/>
              <a:buFontTx/>
              <a:buNone/>
              <a:tabLst/>
            </a:pPr>
            <a:r>
              <a:rPr lang="en-US" altLang="en-US" sz="1400" b="1" dirty="0">
                <a:latin typeface="Comic Sans MS" panose="030F0702030302020204" pitchFamily="66" charset="0"/>
              </a:rPr>
              <a:t>Scientific Enquiry: </a:t>
            </a:r>
            <a:endParaRPr kumimoji="0" lang="en-US" altLang="en-US" sz="1400" b="1" i="0" u="none" strike="noStrike" cap="none" normalizeH="0" baseline="0" dirty="0">
              <a:ln>
                <a:noFill/>
              </a:ln>
              <a:solidFill>
                <a:schemeClr val="tx1"/>
              </a:solidFill>
              <a:effectLst/>
              <a:latin typeface="Comic Sans MS" panose="030F0702030302020204" pitchFamily="66" charset="0"/>
            </a:endParaRPr>
          </a:p>
        </p:txBody>
      </p:sp>
      <p:graphicFrame>
        <p:nvGraphicFramePr>
          <p:cNvPr id="11" name="Table 10">
            <a:extLst>
              <a:ext uri="{FF2B5EF4-FFF2-40B4-BE49-F238E27FC236}">
                <a16:creationId xmlns:a16="http://schemas.microsoft.com/office/drawing/2014/main" id="{8F9F3430-F2F1-6977-D0AC-480F4D514751}"/>
              </a:ext>
            </a:extLst>
          </p:cNvPr>
          <p:cNvGraphicFramePr>
            <a:graphicFrameLocks noGrp="1"/>
          </p:cNvGraphicFramePr>
          <p:nvPr>
            <p:extLst>
              <p:ext uri="{D42A27DB-BD31-4B8C-83A1-F6EECF244321}">
                <p14:modId xmlns:p14="http://schemas.microsoft.com/office/powerpoint/2010/main" val="2322343224"/>
              </p:ext>
            </p:extLst>
          </p:nvPr>
        </p:nvGraphicFramePr>
        <p:xfrm>
          <a:off x="8445286" y="1464170"/>
          <a:ext cx="3593906" cy="2680345"/>
        </p:xfrm>
        <a:graphic>
          <a:graphicData uri="http://schemas.openxmlformats.org/drawingml/2006/table">
            <a:tbl>
              <a:tblPr firstRow="1" firstCol="1" bandRow="1">
                <a:tableStyleId>{5C22544A-7EE6-4342-B048-85BDC9FD1C3A}</a:tableStyleId>
              </a:tblPr>
              <a:tblGrid>
                <a:gridCol w="3593906">
                  <a:extLst>
                    <a:ext uri="{9D8B030D-6E8A-4147-A177-3AD203B41FA5}">
                      <a16:colId xmlns:a16="http://schemas.microsoft.com/office/drawing/2014/main" val="2383679079"/>
                    </a:ext>
                  </a:extLst>
                </a:gridCol>
              </a:tblGrid>
              <a:tr h="241945">
                <a:tc>
                  <a:txBody>
                    <a:bodyPr/>
                    <a:lstStyle/>
                    <a:p>
                      <a:pPr algn="l"/>
                      <a:r>
                        <a:rPr lang="en-GB" sz="1400" b="1" kern="100" dirty="0">
                          <a:solidFill>
                            <a:schemeClr val="tx1"/>
                          </a:solidFill>
                          <a:effectLst/>
                          <a:latin typeface="Comic Sans MS" panose="030F0702030302020204" pitchFamily="66" charset="0"/>
                        </a:rPr>
                        <a:t>Sentence Builders:</a:t>
                      </a:r>
                      <a:endParaRPr lang="en-GB" sz="1200" b="1"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7B3B3"/>
                    </a:solidFill>
                  </a:tcPr>
                </a:tc>
                <a:extLst>
                  <a:ext uri="{0D108BD9-81ED-4DB2-BD59-A6C34878D82A}">
                    <a16:rowId xmlns:a16="http://schemas.microsoft.com/office/drawing/2014/main" val="148153713"/>
                  </a:ext>
                </a:extLst>
              </a:tr>
              <a:tr h="2416845">
                <a:tc>
                  <a:txBody>
                    <a:bodyPr/>
                    <a:lstStyle/>
                    <a:p>
                      <a:pPr fontAlgn="base"/>
                      <a:r>
                        <a:rPr lang="en-GB" sz="1600" kern="100" dirty="0" smtClean="0">
                          <a:solidFill>
                            <a:schemeClr val="tx1"/>
                          </a:solidFill>
                          <a:effectLst/>
                          <a:latin typeface="Letter-join No-Lead 8" panose="02000503000000020003" pitchFamily="50" charset="0"/>
                          <a:ea typeface="Calibri" panose="020F0502020204030204" pitchFamily="34" charset="0"/>
                          <a:cs typeface="Times New Roman" panose="02020603050405020304" pitchFamily="18" charset="0"/>
                        </a:rPr>
                        <a:t>I predict the bulb will/will</a:t>
                      </a:r>
                      <a:r>
                        <a:rPr lang="en-GB" sz="1600" kern="100" baseline="0" dirty="0" smtClean="0">
                          <a:solidFill>
                            <a:schemeClr val="tx1"/>
                          </a:solidFill>
                          <a:effectLst/>
                          <a:latin typeface="Letter-join No-Lead 8" panose="02000503000000020003" pitchFamily="50" charset="0"/>
                          <a:ea typeface="Calibri" panose="020F0502020204030204" pitchFamily="34" charset="0"/>
                          <a:cs typeface="Times New Roman" panose="02020603050405020304" pitchFamily="18" charset="0"/>
                        </a:rPr>
                        <a:t> not light because___________.</a:t>
                      </a:r>
                    </a:p>
                    <a:p>
                      <a:pPr fontAlgn="base"/>
                      <a:r>
                        <a:rPr lang="en-GB" sz="1600" kern="100" baseline="0" dirty="0" smtClean="0">
                          <a:solidFill>
                            <a:schemeClr val="tx1"/>
                          </a:solidFill>
                          <a:effectLst/>
                          <a:latin typeface="Letter-join No-Lead 8" panose="02000503000000020003" pitchFamily="50" charset="0"/>
                          <a:ea typeface="Calibri" panose="020F0502020204030204" pitchFamily="34" charset="0"/>
                          <a:cs typeface="Times New Roman" panose="02020603050405020304" pitchFamily="18" charset="0"/>
                        </a:rPr>
                        <a:t>Electricity can flow when_________.</a:t>
                      </a:r>
                    </a:p>
                    <a:p>
                      <a:pPr fontAlgn="base"/>
                      <a:r>
                        <a:rPr lang="en-GB" sz="1600" kern="100" baseline="0" dirty="0" smtClean="0">
                          <a:solidFill>
                            <a:schemeClr val="tx1"/>
                          </a:solidFill>
                          <a:effectLst/>
                          <a:latin typeface="Letter-join No-Lead 8" panose="02000503000000020003" pitchFamily="50" charset="0"/>
                          <a:ea typeface="Calibri" panose="020F0502020204030204" pitchFamily="34" charset="0"/>
                          <a:cs typeface="Times New Roman" panose="02020603050405020304" pitchFamily="18" charset="0"/>
                        </a:rPr>
                        <a:t>A simple circuit needs____ , _____ , and __________.</a:t>
                      </a:r>
                    </a:p>
                    <a:p>
                      <a:pPr fontAlgn="base"/>
                      <a:r>
                        <a:rPr lang="en-GB" sz="1600" kern="100" baseline="0" dirty="0" smtClean="0">
                          <a:solidFill>
                            <a:schemeClr val="tx1"/>
                          </a:solidFill>
                          <a:effectLst/>
                          <a:latin typeface="Letter-join No-Lead 8" panose="02000503000000020003" pitchFamily="50" charset="0"/>
                          <a:ea typeface="Calibri" panose="020F0502020204030204" pitchFamily="34" charset="0"/>
                          <a:cs typeface="Times New Roman" panose="02020603050405020304" pitchFamily="18" charset="0"/>
                        </a:rPr>
                        <a:t>I think _______is a conductor because______.</a:t>
                      </a:r>
                    </a:p>
                    <a:p>
                      <a:pPr fontAlgn="base"/>
                      <a:r>
                        <a:rPr lang="en-GB" sz="1600" kern="100" baseline="0" dirty="0" smtClean="0">
                          <a:solidFill>
                            <a:schemeClr val="tx1"/>
                          </a:solidFill>
                          <a:effectLst/>
                          <a:latin typeface="Letter-join No-Lead 8" panose="02000503000000020003" pitchFamily="50" charset="0"/>
                          <a:ea typeface="Calibri" panose="020F0502020204030204" pitchFamily="34" charset="0"/>
                          <a:cs typeface="Times New Roman" panose="02020603050405020304" pitchFamily="18" charset="0"/>
                        </a:rPr>
                        <a:t>I observed that________.</a:t>
                      </a:r>
                    </a:p>
                    <a:p>
                      <a:pPr fontAlgn="base"/>
                      <a:r>
                        <a:rPr lang="en-GB" sz="1600" kern="100" baseline="0" dirty="0" smtClean="0">
                          <a:solidFill>
                            <a:schemeClr val="tx1"/>
                          </a:solidFill>
                          <a:effectLst/>
                          <a:latin typeface="Letter-join No-Lead 8" panose="02000503000000020003" pitchFamily="50" charset="0"/>
                          <a:ea typeface="Calibri" panose="020F0502020204030204" pitchFamily="34" charset="0"/>
                          <a:cs typeface="Times New Roman" panose="02020603050405020304" pitchFamily="18" charset="0"/>
                        </a:rPr>
                        <a:t>Comparing the results I found that________.</a:t>
                      </a:r>
                      <a:endParaRPr lang="en-GB" sz="1600" kern="100" dirty="0">
                        <a:solidFill>
                          <a:schemeClr val="tx1"/>
                        </a:solidFill>
                        <a:effectLst/>
                        <a:latin typeface="Letter-join No-Lead 8" panose="02000503000000020003" pitchFamily="50"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276235248"/>
                  </a:ext>
                </a:extLst>
              </a:tr>
            </a:tbl>
          </a:graphicData>
        </a:graphic>
      </p:graphicFrame>
      <p:pic>
        <p:nvPicPr>
          <p:cNvPr id="20" name="Picture 19" descr="Enquiring science 4 all - Science and Engineering Education Research and  Innovation Hub (SEERIH) - The University of Manchester"/>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6540447" y="722355"/>
            <a:ext cx="539750" cy="539750"/>
          </a:xfrm>
          <a:prstGeom prst="rect">
            <a:avLst/>
          </a:prstGeom>
          <a:noFill/>
          <a:ln>
            <a:noFill/>
          </a:ln>
        </p:spPr>
      </p:pic>
      <p:pic>
        <p:nvPicPr>
          <p:cNvPr id="21" name="Picture 20" descr="Enquiring science 4 all - Science and Engineering Education Research and  Innovation Hub (SEERIH) - The University of Manchester"/>
          <p:cNvPicPr/>
          <p:nvPr/>
        </p:nvPicPr>
        <p:blipFill>
          <a:blip r:embed="rId5" cstate="hqprint">
            <a:extLst>
              <a:ext uri="{28A0092B-C50C-407E-A947-70E740481C1C}">
                <a14:useLocalDpi xmlns:a14="http://schemas.microsoft.com/office/drawing/2010/main" val="0"/>
              </a:ext>
            </a:extLst>
          </a:blip>
          <a:srcRect/>
          <a:stretch>
            <a:fillRect/>
          </a:stretch>
        </p:blipFill>
        <p:spPr bwMode="auto">
          <a:xfrm>
            <a:off x="7343582" y="727689"/>
            <a:ext cx="539750" cy="539750"/>
          </a:xfrm>
          <a:prstGeom prst="rect">
            <a:avLst/>
          </a:prstGeom>
          <a:noFill/>
          <a:ln>
            <a:noFill/>
          </a:ln>
        </p:spPr>
      </p:pic>
      <p:pic>
        <p:nvPicPr>
          <p:cNvPr id="22" name="Picture 21" descr="Enquiring science 4 all - Science and Engineering Education Research and  Innovation Hub (SEERIH) - The University of Manchester"/>
          <p:cNvPicPr/>
          <p:nvPr/>
        </p:nvPicPr>
        <p:blipFill>
          <a:blip r:embed="rId6" cstate="hqprint">
            <a:extLst>
              <a:ext uri="{28A0092B-C50C-407E-A947-70E740481C1C}">
                <a14:useLocalDpi xmlns:a14="http://schemas.microsoft.com/office/drawing/2010/main" val="0"/>
              </a:ext>
            </a:extLst>
          </a:blip>
          <a:srcRect/>
          <a:stretch>
            <a:fillRect/>
          </a:stretch>
        </p:blipFill>
        <p:spPr bwMode="auto">
          <a:xfrm>
            <a:off x="8146717" y="732579"/>
            <a:ext cx="539750" cy="539750"/>
          </a:xfrm>
          <a:prstGeom prst="rect">
            <a:avLst/>
          </a:prstGeom>
          <a:noFill/>
          <a:ln>
            <a:noFill/>
          </a:ln>
        </p:spPr>
      </p:pic>
      <p:pic>
        <p:nvPicPr>
          <p:cNvPr id="23" name="Picture 22" descr="Research using secondary sources"/>
          <p:cNvPicPr/>
          <p:nvPr/>
        </p:nvPicPr>
        <p:blipFill>
          <a:blip r:embed="rId7" cstate="hqprint">
            <a:extLst>
              <a:ext uri="{28A0092B-C50C-407E-A947-70E740481C1C}">
                <a14:useLocalDpi xmlns:a14="http://schemas.microsoft.com/office/drawing/2010/main" val="0"/>
              </a:ext>
            </a:extLst>
          </a:blip>
          <a:srcRect/>
          <a:stretch>
            <a:fillRect/>
          </a:stretch>
        </p:blipFill>
        <p:spPr bwMode="auto">
          <a:xfrm>
            <a:off x="8959298" y="722355"/>
            <a:ext cx="539750" cy="539750"/>
          </a:xfrm>
          <a:prstGeom prst="rect">
            <a:avLst/>
          </a:prstGeom>
          <a:noFill/>
          <a:ln>
            <a:noFill/>
          </a:ln>
        </p:spPr>
      </p:pic>
      <p:pic>
        <p:nvPicPr>
          <p:cNvPr id="25" name="Picture 24" descr="Comparative and Fair Testing"/>
          <p:cNvPicPr/>
          <p:nvPr/>
        </p:nvPicPr>
        <p:blipFill>
          <a:blip r:embed="rId8" cstate="hqprint">
            <a:extLst>
              <a:ext uri="{28A0092B-C50C-407E-A947-70E740481C1C}">
                <a14:useLocalDpi xmlns:a14="http://schemas.microsoft.com/office/drawing/2010/main" val="0"/>
              </a:ext>
            </a:extLst>
          </a:blip>
          <a:srcRect/>
          <a:stretch>
            <a:fillRect/>
          </a:stretch>
        </p:blipFill>
        <p:spPr bwMode="auto">
          <a:xfrm>
            <a:off x="9771880" y="722355"/>
            <a:ext cx="539750" cy="539750"/>
          </a:xfrm>
          <a:prstGeom prst="rect">
            <a:avLst/>
          </a:prstGeom>
          <a:noFill/>
          <a:ln>
            <a:noFill/>
          </a:ln>
        </p:spPr>
      </p:pic>
      <p:pic>
        <p:nvPicPr>
          <p:cNvPr id="2" name="Picture 1"/>
          <p:cNvPicPr>
            <a:picLocks noChangeAspect="1"/>
          </p:cNvPicPr>
          <p:nvPr/>
        </p:nvPicPr>
        <p:blipFill>
          <a:blip r:embed="rId9"/>
          <a:stretch>
            <a:fillRect/>
          </a:stretch>
        </p:blipFill>
        <p:spPr>
          <a:xfrm>
            <a:off x="4665735" y="1697803"/>
            <a:ext cx="3665705" cy="2360602"/>
          </a:xfrm>
          <a:prstGeom prst="rect">
            <a:avLst/>
          </a:prstGeom>
        </p:spPr>
      </p:pic>
    </p:spTree>
    <p:extLst>
      <p:ext uri="{BB962C8B-B14F-4D97-AF65-F5344CB8AC3E}">
        <p14:creationId xmlns:p14="http://schemas.microsoft.com/office/powerpoint/2010/main" val="8499202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234043" y="356896"/>
            <a:ext cx="5715000" cy="5715000"/>
          </a:xfrm>
          <a:prstGeom prst="rect">
            <a:avLst/>
          </a:prstGeom>
        </p:spPr>
      </p:pic>
      <p:pic>
        <p:nvPicPr>
          <p:cNvPr id="7" name="Picture 6"/>
          <p:cNvPicPr>
            <a:picLocks noChangeAspect="1"/>
          </p:cNvPicPr>
          <p:nvPr/>
        </p:nvPicPr>
        <p:blipFill>
          <a:blip r:embed="rId3"/>
          <a:stretch>
            <a:fillRect/>
          </a:stretch>
        </p:blipFill>
        <p:spPr>
          <a:xfrm>
            <a:off x="6196304" y="356896"/>
            <a:ext cx="5715000" cy="5715000"/>
          </a:xfrm>
          <a:prstGeom prst="rect">
            <a:avLst/>
          </a:prstGeom>
        </p:spPr>
      </p:pic>
    </p:spTree>
    <p:extLst>
      <p:ext uri="{BB962C8B-B14F-4D97-AF65-F5344CB8AC3E}">
        <p14:creationId xmlns:p14="http://schemas.microsoft.com/office/powerpoint/2010/main" val="175792014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BF969A0A44EF74696F1C22A0E61CC5C" ma:contentTypeVersion="16" ma:contentTypeDescription="Create a new document." ma:contentTypeScope="" ma:versionID="697a58a43b20c1ed1c06f08866fc60d9">
  <xsd:schema xmlns:xsd="http://www.w3.org/2001/XMLSchema" xmlns:xs="http://www.w3.org/2001/XMLSchema" xmlns:p="http://schemas.microsoft.com/office/2006/metadata/properties" xmlns:ns2="16c3ad06-dd3e-45f2-93a2-28d81ad8cf2a" xmlns:ns3="249829cf-a602-4819-a43e-c842687fabd4" targetNamespace="http://schemas.microsoft.com/office/2006/metadata/properties" ma:root="true" ma:fieldsID="fa8c91a0cb1ec2b197214cdb168e4692" ns2:_="" ns3:_="">
    <xsd:import namespace="16c3ad06-dd3e-45f2-93a2-28d81ad8cf2a"/>
    <xsd:import namespace="249829cf-a602-4819-a43e-c842687fabd4"/>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SearchProperties" minOccurs="0"/>
                <xsd:element ref="ns3:MediaServiceObjectDetectorVersions" minOccurs="0"/>
                <xsd:element ref="ns3:MediaServiceGenerationTime" minOccurs="0"/>
                <xsd:element ref="ns3:MediaServiceEventHashCode" minOccurs="0"/>
                <xsd:element ref="ns3:MediaLengthInSeconds" minOccurs="0"/>
                <xsd:element ref="ns3:lcf76f155ced4ddcb4097134ff3c332f" minOccurs="0"/>
                <xsd:element ref="ns2:TaxCatchAll" minOccurs="0"/>
                <xsd:element ref="ns3:MediaServiceOCR" minOccurs="0"/>
                <xsd:element ref="ns3:MediaServiceDateTaken" minOccurs="0"/>
                <xsd:element ref="ns3:MediaServiceLocation"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6c3ad06-dd3e-45f2-93a2-28d81ad8cf2a"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19" nillable="true" ma:displayName="Taxonomy Catch All Column" ma:hidden="true" ma:list="{c8503638-4dce-44e0-88bd-fe5b58557581}" ma:internalName="TaxCatchAll" ma:showField="CatchAllData" ma:web="16c3ad06-dd3e-45f2-93a2-28d81ad8cf2a">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249829cf-a602-4819-a43e-c842687fabd4"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SearchProperties" ma:index="12" nillable="true" ma:displayName="MediaServiceSearchProperties" ma:hidden="true" ma:internalName="MediaServiceSearchProperties"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13cb784e-dd06-488b-ac6b-1dd9c1bf8351"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DateTaken" ma:index="21" nillable="true" ma:displayName="MediaServiceDateTaken" ma:hidden="true" ma:indexed="true" ma:internalName="MediaServiceDateTaken" ma:readOnly="true">
      <xsd:simpleType>
        <xsd:restriction base="dms:Text"/>
      </xsd:simpleType>
    </xsd:element>
    <xsd:element name="MediaServiceLocation" ma:index="22" nillable="true" ma:displayName="Location" ma:indexed="true" ma:internalName="MediaServiceLocation" ma:readOnly="true">
      <xsd:simpleType>
        <xsd:restriction base="dms:Text"/>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249829cf-a602-4819-a43e-c842687fabd4">
      <Terms xmlns="http://schemas.microsoft.com/office/infopath/2007/PartnerControls"/>
    </lcf76f155ced4ddcb4097134ff3c332f>
    <TaxCatchAll xmlns="16c3ad06-dd3e-45f2-93a2-28d81ad8cf2a" xsi:nil="true"/>
  </documentManagement>
</p:properties>
</file>

<file path=customXml/itemProps1.xml><?xml version="1.0" encoding="utf-8"?>
<ds:datastoreItem xmlns:ds="http://schemas.openxmlformats.org/officeDocument/2006/customXml" ds:itemID="{8D0EEE45-1094-4256-84F0-62533613D569}">
  <ds:schemaRefs>
    <ds:schemaRef ds:uri="http://schemas.microsoft.com/sharepoint/v3/contenttype/forms"/>
  </ds:schemaRefs>
</ds:datastoreItem>
</file>

<file path=customXml/itemProps2.xml><?xml version="1.0" encoding="utf-8"?>
<ds:datastoreItem xmlns:ds="http://schemas.openxmlformats.org/officeDocument/2006/customXml" ds:itemID="{9212F25D-CA6E-4242-9EA2-7F22D55DC5A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6c3ad06-dd3e-45f2-93a2-28d81ad8cf2a"/>
    <ds:schemaRef ds:uri="249829cf-a602-4819-a43e-c842687fabd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778E6EF4-1CFE-4634-8137-8E5899436277}">
  <ds:schemaRefs>
    <ds:schemaRef ds:uri="http://schemas.microsoft.com/office/2006/documentManagement/types"/>
    <ds:schemaRef ds:uri="http://schemas.microsoft.com/office/infopath/2007/PartnerControls"/>
    <ds:schemaRef ds:uri="http://purl.org/dc/elements/1.1/"/>
    <ds:schemaRef ds:uri="http://schemas.microsoft.com/office/2006/metadata/properties"/>
    <ds:schemaRef ds:uri="249829cf-a602-4819-a43e-c842687fabd4"/>
    <ds:schemaRef ds:uri="16c3ad06-dd3e-45f2-93a2-28d81ad8cf2a"/>
    <ds:schemaRef ds:uri="http://purl.org/dc/terms/"/>
    <ds:schemaRef ds:uri="http://schemas.openxmlformats.org/package/2006/metadata/core-propertie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648</TotalTime>
  <Words>381</Words>
  <Application>Microsoft Office PowerPoint</Application>
  <PresentationFormat>Widescreen</PresentationFormat>
  <Paragraphs>44</Paragraphs>
  <Slides>2</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vt:i4>
      </vt:variant>
    </vt:vector>
  </HeadingPairs>
  <TitlesOfParts>
    <vt:vector size="11" baseType="lpstr">
      <vt:lpstr>Aptos</vt:lpstr>
      <vt:lpstr>Aptos Display</vt:lpstr>
      <vt:lpstr>Arial</vt:lpstr>
      <vt:lpstr>Calibri</vt:lpstr>
      <vt:lpstr>Comic Sans MS</vt:lpstr>
      <vt:lpstr>Letter-join No-Lead 8</vt:lpstr>
      <vt:lpstr>Sassoon Primary Std</vt:lpstr>
      <vt:lpstr>Times New Roman</vt:lpstr>
      <vt:lpstr>Office Theme</vt:lpstr>
      <vt:lpstr>PowerPoint Presentation</vt:lpstr>
      <vt:lpstr>PowerPoint Presentation</vt:lpstr>
    </vt:vector>
  </TitlesOfParts>
  <Company>HP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Law, Rebecca</dc:creator>
  <cp:lastModifiedBy>Phillip  Crowther</cp:lastModifiedBy>
  <cp:revision>29</cp:revision>
  <cp:lastPrinted>2026-09-01T12:50:07Z</cp:lastPrinted>
  <dcterms:created xsi:type="dcterms:W3CDTF">2025-07-08T18:58:59Z</dcterms:created>
  <dcterms:modified xsi:type="dcterms:W3CDTF">2026-09-01T12:55:22Z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0x0101006BF969A0A44EF74696F1C22A0E61CC5C</vt:lpwstr>
  </property>
  <property fmtid="{D5CDD505-2E9C-101B-9397-08002B2CF9AE}" pid="3" name="MediaServiceImageTags">
    <vt:lpwstr/>
  </property>
</Properties>
</file>