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67" r:id="rId5"/>
    <p:sldId id="26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B3B3"/>
    <a:srgbClr val="FF6571"/>
    <a:srgbClr val="F07474"/>
    <a:srgbClr val="F56F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9AC480-8BFC-5F90-1F3F-0D837BF3EAD0}" v="8" dt="2025-09-24T11:42:45.371"/>
    <p1510:client id="{E2A84D2F-5B47-F171-5D77-019B7795F60D}" v="1" dt="2025-09-23T13:16:40.4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0" d="100"/>
          <a:sy n="80" d="100"/>
        </p:scale>
        <p:origin x="78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0DD7CD-0534-47C6-9B91-DED91515182C}" type="datetimeFigureOut">
              <a:rPr lang="en-GB" smtClean="0"/>
              <a:t>16/01/2026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37A690-CF96-4214-B201-50F3FEAD6489}" type="slidenum">
              <a:rPr lang="en-GB" smtClean="0"/>
              <a:t>‹#›</a:t>
            </a:fld>
            <a:endParaRPr lang="en-GB"/>
          </a:p>
        </p:txBody>
      </p:sp>
    </p:spTree>
    <p:extLst>
      <p:ext uri="{BB962C8B-B14F-4D97-AF65-F5344CB8AC3E}">
        <p14:creationId xmlns:p14="http://schemas.microsoft.com/office/powerpoint/2010/main" val="991445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D279EB3-DF7D-8448-A0F6-B54B04E36439}" type="slidenum">
              <a:rPr lang="en-GB" smtClean="0"/>
              <a:t>1</a:t>
            </a:fld>
            <a:endParaRPr lang="en-GB"/>
          </a:p>
        </p:txBody>
      </p:sp>
    </p:spTree>
    <p:extLst>
      <p:ext uri="{BB962C8B-B14F-4D97-AF65-F5344CB8AC3E}">
        <p14:creationId xmlns:p14="http://schemas.microsoft.com/office/powerpoint/2010/main" val="3054964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3CD32-55AE-D22F-6A3A-C82CA7E103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74B5831-2EE9-E244-5098-F05755B41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BD3B73-F654-0BBE-5761-EA623A3322E7}"/>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5" name="Footer Placeholder 4">
            <a:extLst>
              <a:ext uri="{FF2B5EF4-FFF2-40B4-BE49-F238E27FC236}">
                <a16:creationId xmlns:a16="http://schemas.microsoft.com/office/drawing/2014/main" id="{AA410835-6145-6D9E-1922-30E1092782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69CF53-FA42-084B-4008-999269660B4D}"/>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819783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539E4-EB44-0F09-DD44-51ADDB7F56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53D488-B149-D3AD-3E4A-FD6704E618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88188C-2E3F-A318-75AF-2D9E57F0D4C6}"/>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5" name="Footer Placeholder 4">
            <a:extLst>
              <a:ext uri="{FF2B5EF4-FFF2-40B4-BE49-F238E27FC236}">
                <a16:creationId xmlns:a16="http://schemas.microsoft.com/office/drawing/2014/main" id="{E7724B3E-2715-5AC2-A937-288CB284A3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C9406E-95CC-A927-3BE0-470B058ADA32}"/>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4161846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64976-866A-7608-DD20-B7372FA61E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3336A80-B9C8-BC1C-023A-365AC5B96EC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968F55-AE88-118D-5AEE-F427F86D32DF}"/>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5" name="Footer Placeholder 4">
            <a:extLst>
              <a:ext uri="{FF2B5EF4-FFF2-40B4-BE49-F238E27FC236}">
                <a16:creationId xmlns:a16="http://schemas.microsoft.com/office/drawing/2014/main" id="{FE89BDC3-A239-9C4B-1732-B44BE9C2B8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1F987B-29AE-227F-31A2-0495AE313818}"/>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100718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8F0B-1161-CD79-5E99-541A8453AE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2234AD-F959-6344-A0CA-4D4EADC5BF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4811F31-4CB5-6980-CC84-122EAE392F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F06A81-FE03-4944-5851-37DBDEBFC4CD}"/>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6" name="Footer Placeholder 5">
            <a:extLst>
              <a:ext uri="{FF2B5EF4-FFF2-40B4-BE49-F238E27FC236}">
                <a16:creationId xmlns:a16="http://schemas.microsoft.com/office/drawing/2014/main" id="{A7B86CBC-B84D-A786-9D3D-8892E6CCF6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B02449-2C1C-FD84-6B66-0031195D12C2}"/>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3418263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EEB23-DD10-4E8B-EA4F-E34C03CF9A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495981-EFB3-0245-2B63-E299B7F039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7DF96D-CD70-BBFE-1587-3078DACAF4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56B2A5-4F97-42B0-DBF9-0CD25EE92B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11FE393-468C-A899-FE8D-7A123CC6F27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658AAE-0F67-8DA7-77FA-C2450AF742B9}"/>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8" name="Footer Placeholder 7">
            <a:extLst>
              <a:ext uri="{FF2B5EF4-FFF2-40B4-BE49-F238E27FC236}">
                <a16:creationId xmlns:a16="http://schemas.microsoft.com/office/drawing/2014/main" id="{116097D4-9D7C-83CA-5B02-C9CA58343D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3B4965-B5F5-403A-467C-B1A79ECA18A8}"/>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2888184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DBADF-9B2F-56F3-9A98-4031CA88D7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F27FE7-B502-FC70-7907-E671A4CC6A25}"/>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4" name="Footer Placeholder 3">
            <a:extLst>
              <a:ext uri="{FF2B5EF4-FFF2-40B4-BE49-F238E27FC236}">
                <a16:creationId xmlns:a16="http://schemas.microsoft.com/office/drawing/2014/main" id="{E6CD1CD2-9F12-414B-F00B-7F4294E17A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B133CD-4F70-62A1-916C-DD5874913C70}"/>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1058359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5E5186-3FB5-FB82-9120-6868287F881E}"/>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3" name="Footer Placeholder 2">
            <a:extLst>
              <a:ext uri="{FF2B5EF4-FFF2-40B4-BE49-F238E27FC236}">
                <a16:creationId xmlns:a16="http://schemas.microsoft.com/office/drawing/2014/main" id="{86F96E60-3EDD-CF25-A0C7-9E9FFD11099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FDD2A9-F2C7-A9A4-8CD5-160FD7B3E627}"/>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3810566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DCE1E-382F-762F-8CAC-F801EC423F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F0B6212-6B3D-0E28-30F1-B1E28D61FE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16EBDE-29CF-E4DF-9F4B-DFD0F8FCCC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10F23D-AC4B-EDBC-FD64-10ACB2192B1F}"/>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6" name="Footer Placeholder 5">
            <a:extLst>
              <a:ext uri="{FF2B5EF4-FFF2-40B4-BE49-F238E27FC236}">
                <a16:creationId xmlns:a16="http://schemas.microsoft.com/office/drawing/2014/main" id="{BED73140-0EDC-3DA7-4023-000C8BF72C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117573-C91F-8590-12D9-11A5ACE92B21}"/>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23673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8626-CC05-AB06-1404-88046CD5BB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E2F2BF-DC37-222E-4FF4-669F821DF1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7782091-722E-5212-D670-B260368B15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A8D348-9D1C-72D3-CD75-4A5D3B5F765E}"/>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6" name="Footer Placeholder 5">
            <a:extLst>
              <a:ext uri="{FF2B5EF4-FFF2-40B4-BE49-F238E27FC236}">
                <a16:creationId xmlns:a16="http://schemas.microsoft.com/office/drawing/2014/main" id="{B5C16DEA-3400-1180-9AAC-FBB314244C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1EB41B-D850-0216-9EF9-18B6DEC896A1}"/>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486707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E08B5-7F6E-F1EF-324B-77B5D3BA12B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D0A2B5-D006-B16C-DF27-B1C2E952B2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96299B-B902-28CE-8F8D-CB8788BD5B40}"/>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5" name="Footer Placeholder 4">
            <a:extLst>
              <a:ext uri="{FF2B5EF4-FFF2-40B4-BE49-F238E27FC236}">
                <a16:creationId xmlns:a16="http://schemas.microsoft.com/office/drawing/2014/main" id="{72E0E342-04D4-D22A-859F-6F1D3FB417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1B7286-6E07-A261-426D-39A327E7C1F4}"/>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447852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E038A8-C9CC-8BD4-FEBC-291B344F99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EA3D10-B3F9-11B9-F0B6-BFCFB71CE82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16AE88-D354-9584-9DC8-43C94E9B89CA}"/>
              </a:ext>
            </a:extLst>
          </p:cNvPr>
          <p:cNvSpPr>
            <a:spLocks noGrp="1"/>
          </p:cNvSpPr>
          <p:nvPr>
            <p:ph type="dt" sz="half" idx="10"/>
          </p:nvPr>
        </p:nvSpPr>
        <p:spPr/>
        <p:txBody>
          <a:bodyPr/>
          <a:lstStyle/>
          <a:p>
            <a:fld id="{756EDE41-BD17-4F8E-96FF-144BA42F2C66}" type="datetimeFigureOut">
              <a:rPr lang="en-GB" smtClean="0"/>
              <a:t>16/01/2026</a:t>
            </a:fld>
            <a:endParaRPr lang="en-GB"/>
          </a:p>
        </p:txBody>
      </p:sp>
      <p:sp>
        <p:nvSpPr>
          <p:cNvPr id="5" name="Footer Placeholder 4">
            <a:extLst>
              <a:ext uri="{FF2B5EF4-FFF2-40B4-BE49-F238E27FC236}">
                <a16:creationId xmlns:a16="http://schemas.microsoft.com/office/drawing/2014/main" id="{92CE14D6-3EE2-F710-B54E-E6BA310972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7087A5-4F98-A424-3126-006C86C3B349}"/>
              </a:ext>
            </a:extLst>
          </p:cNvPr>
          <p:cNvSpPr>
            <a:spLocks noGrp="1"/>
          </p:cNvSpPr>
          <p:nvPr>
            <p:ph type="sldNum" sz="quarter" idx="12"/>
          </p:nvPr>
        </p:nvSpPr>
        <p:spPr/>
        <p:txBody>
          <a:bodyPr/>
          <a:lstStyle/>
          <a:p>
            <a:fld id="{98B6E967-DEBA-440E-B774-868719D06BCA}" type="slidenum">
              <a:rPr lang="en-GB" smtClean="0"/>
              <a:t>‹#›</a:t>
            </a:fld>
            <a:endParaRPr lang="en-GB"/>
          </a:p>
        </p:txBody>
      </p:sp>
    </p:spTree>
    <p:extLst>
      <p:ext uri="{BB962C8B-B14F-4D97-AF65-F5344CB8AC3E}">
        <p14:creationId xmlns:p14="http://schemas.microsoft.com/office/powerpoint/2010/main" val="2019336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E75936-6418-2D82-D5B8-E1DFB337E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74D6A0-3A1D-118C-C382-4B77B623F4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1743AC-C586-98A3-AAEF-B59A52AD58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56EDE41-BD17-4F8E-96FF-144BA42F2C66}" type="datetimeFigureOut">
              <a:rPr lang="en-GB" smtClean="0"/>
              <a:t>16/01/2026</a:t>
            </a:fld>
            <a:endParaRPr lang="en-GB"/>
          </a:p>
        </p:txBody>
      </p:sp>
      <p:sp>
        <p:nvSpPr>
          <p:cNvPr id="5" name="Footer Placeholder 4">
            <a:extLst>
              <a:ext uri="{FF2B5EF4-FFF2-40B4-BE49-F238E27FC236}">
                <a16:creationId xmlns:a16="http://schemas.microsoft.com/office/drawing/2014/main" id="{EC0DA8B1-1152-4267-6B72-2C302839E6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E1E3828-64EC-58A6-12CB-07BB0915BD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8B6E967-DEBA-440E-B774-868719D06BCA}" type="slidenum">
              <a:rPr lang="en-GB" smtClean="0"/>
              <a:t>‹#›</a:t>
            </a:fld>
            <a:endParaRPr lang="en-GB"/>
          </a:p>
        </p:txBody>
      </p:sp>
    </p:spTree>
    <p:extLst>
      <p:ext uri="{BB962C8B-B14F-4D97-AF65-F5344CB8AC3E}">
        <p14:creationId xmlns:p14="http://schemas.microsoft.com/office/powerpoint/2010/main" val="3429893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AB89888-C9F5-3B13-2D96-AEDDADFB43B8}"/>
              </a:ext>
            </a:extLst>
          </p:cNvPr>
          <p:cNvGraphicFramePr>
            <a:graphicFrameLocks noGrp="1"/>
          </p:cNvGraphicFramePr>
          <p:nvPr>
            <p:extLst>
              <p:ext uri="{D42A27DB-BD31-4B8C-83A1-F6EECF244321}">
                <p14:modId xmlns:p14="http://schemas.microsoft.com/office/powerpoint/2010/main" val="3396916445"/>
              </p:ext>
            </p:extLst>
          </p:nvPr>
        </p:nvGraphicFramePr>
        <p:xfrm>
          <a:off x="117559" y="1182754"/>
          <a:ext cx="4434348" cy="1601153"/>
        </p:xfrm>
        <a:graphic>
          <a:graphicData uri="http://schemas.openxmlformats.org/drawingml/2006/table">
            <a:tbl>
              <a:tblPr firstRow="1" firstCol="1" bandRow="1">
                <a:tableStyleId>{5C22544A-7EE6-4342-B048-85BDC9FD1C3A}</a:tableStyleId>
              </a:tblPr>
              <a:tblGrid>
                <a:gridCol w="4434348">
                  <a:extLst>
                    <a:ext uri="{9D8B030D-6E8A-4147-A177-3AD203B41FA5}">
                      <a16:colId xmlns:a16="http://schemas.microsoft.com/office/drawing/2014/main" val="3779118157"/>
                    </a:ext>
                  </a:extLst>
                </a:gridCol>
              </a:tblGrid>
              <a:tr h="243840">
                <a:tc>
                  <a:txBody>
                    <a:bodyPr/>
                    <a:lstStyle/>
                    <a:p>
                      <a:pPr algn="ctr"/>
                      <a:r>
                        <a:rPr lang="en-GB" sz="1400" b="1" kern="100" dirty="0">
                          <a:solidFill>
                            <a:schemeClr val="tx1"/>
                          </a:solidFill>
                          <a:effectLst/>
                          <a:latin typeface="Comic Sans MS" panose="030F0702030302020204" pitchFamily="66" charset="0"/>
                        </a:rPr>
                        <a:t>What should I already know?</a:t>
                      </a:r>
                      <a:endPar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AFEC"/>
                    </a:solidFill>
                  </a:tcPr>
                </a:tc>
                <a:extLst>
                  <a:ext uri="{0D108BD9-81ED-4DB2-BD59-A6C34878D82A}">
                    <a16:rowId xmlns:a16="http://schemas.microsoft.com/office/drawing/2014/main" val="488199361"/>
                  </a:ext>
                </a:extLst>
              </a:tr>
              <a:tr h="1270943">
                <a:tc>
                  <a:txBody>
                    <a:bodyPr/>
                    <a:lstStyle/>
                    <a:p>
                      <a:pPr algn="ctr" fontAlgn="base">
                        <a:lnSpc>
                          <a:spcPct val="107000"/>
                        </a:lnSpc>
                        <a:spcAft>
                          <a:spcPts val="800"/>
                        </a:spcAft>
                        <a:buNone/>
                      </a:pPr>
                      <a:r>
                        <a:rPr lang="en-GB" sz="110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In</a:t>
                      </a:r>
                      <a:r>
                        <a:rPr lang="en-GB" sz="1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 year 2, you will have learnt, and be able to name and identify everyday materials including wood, plastic, metal, glass and water. You would also be able to describe their simple properties such as hard/soft, stretchy/stiff and smooth/rough. You should also, know that some materials change shape.</a:t>
                      </a:r>
                    </a:p>
                    <a:p>
                      <a:pPr algn="ctr" fontAlgn="base">
                        <a:lnSpc>
                          <a:spcPct val="107000"/>
                        </a:lnSpc>
                        <a:spcAft>
                          <a:spcPts val="800"/>
                        </a:spcAft>
                        <a:buNone/>
                      </a:pPr>
                      <a:r>
                        <a:rPr lang="en-GB" sz="1100" baseline="0" dirty="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In year 3, you would have group materials and know that objects/materials can be changed when heated </a:t>
                      </a:r>
                      <a:r>
                        <a:rPr lang="en-GB" sz="1100" baseline="0" smtClean="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rPr>
                        <a:t>and cooled. </a:t>
                      </a:r>
                      <a:endParaRPr lang="en-GB" sz="1100" dirty="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9976572"/>
                  </a:ext>
                </a:extLst>
              </a:tr>
            </a:tbl>
          </a:graphicData>
        </a:graphic>
      </p:graphicFrame>
      <p:graphicFrame>
        <p:nvGraphicFramePr>
          <p:cNvPr id="5" name="Table 4">
            <a:extLst>
              <a:ext uri="{FF2B5EF4-FFF2-40B4-BE49-F238E27FC236}">
                <a16:creationId xmlns:a16="http://schemas.microsoft.com/office/drawing/2014/main" id="{503F5076-9B99-04FD-B2C0-CE35CD1C4443}"/>
              </a:ext>
            </a:extLst>
          </p:cNvPr>
          <p:cNvGraphicFramePr>
            <a:graphicFrameLocks noGrp="1"/>
          </p:cNvGraphicFramePr>
          <p:nvPr>
            <p:extLst>
              <p:ext uri="{D42A27DB-BD31-4B8C-83A1-F6EECF244321}">
                <p14:modId xmlns:p14="http://schemas.microsoft.com/office/powerpoint/2010/main" val="358165855"/>
              </p:ext>
            </p:extLst>
          </p:nvPr>
        </p:nvGraphicFramePr>
        <p:xfrm>
          <a:off x="117558" y="2795924"/>
          <a:ext cx="4434348" cy="3975623"/>
        </p:xfrm>
        <a:graphic>
          <a:graphicData uri="http://schemas.openxmlformats.org/drawingml/2006/table">
            <a:tbl>
              <a:tblPr firstRow="1" firstCol="1" bandRow="1">
                <a:tableStyleId>{5C22544A-7EE6-4342-B048-85BDC9FD1C3A}</a:tableStyleId>
              </a:tblPr>
              <a:tblGrid>
                <a:gridCol w="1203284">
                  <a:extLst>
                    <a:ext uri="{9D8B030D-6E8A-4147-A177-3AD203B41FA5}">
                      <a16:colId xmlns:a16="http://schemas.microsoft.com/office/drawing/2014/main" val="3092997082"/>
                    </a:ext>
                  </a:extLst>
                </a:gridCol>
                <a:gridCol w="3231064">
                  <a:extLst>
                    <a:ext uri="{9D8B030D-6E8A-4147-A177-3AD203B41FA5}">
                      <a16:colId xmlns:a16="http://schemas.microsoft.com/office/drawing/2014/main" val="2401306284"/>
                    </a:ext>
                  </a:extLst>
                </a:gridCol>
              </a:tblGrid>
              <a:tr h="243354">
                <a:tc gridSpan="2">
                  <a:txBody>
                    <a:bodyPr/>
                    <a:lstStyle/>
                    <a:p>
                      <a:pPr algn="ctr"/>
                      <a:r>
                        <a:rPr lang="en-GB" sz="1400" b="1" kern="100" dirty="0">
                          <a:solidFill>
                            <a:schemeClr val="tx1"/>
                          </a:solidFill>
                          <a:effectLst/>
                          <a:latin typeface="Comic Sans MS" panose="030F0702030302020204" pitchFamily="66" charset="0"/>
                        </a:rPr>
                        <a:t>Key Vocabulary:</a:t>
                      </a:r>
                      <a:endPar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F320">
                        <a:alpha val="52157"/>
                      </a:srgbClr>
                    </a:solidFill>
                  </a:tcPr>
                </a:tc>
                <a:tc hMerge="1">
                  <a:txBody>
                    <a:bodyPr/>
                    <a:lstStyle/>
                    <a:p>
                      <a:endParaRPr lang="en-GB"/>
                    </a:p>
                  </a:txBody>
                  <a:tcPr/>
                </a:tc>
                <a:extLst>
                  <a:ext uri="{0D108BD9-81ED-4DB2-BD59-A6C34878D82A}">
                    <a16:rowId xmlns:a16="http://schemas.microsoft.com/office/drawing/2014/main" val="459111706"/>
                  </a:ext>
                </a:extLst>
              </a:tr>
              <a:tr h="409568">
                <a:tc>
                  <a:txBody>
                    <a:bodyPr/>
                    <a:lstStyle/>
                    <a:p>
                      <a:r>
                        <a:rPr lang="en-GB" sz="1200" dirty="0" smtClean="0">
                          <a:solidFill>
                            <a:schemeClr val="tx1"/>
                          </a:solidFill>
                          <a:latin typeface="Letter-join No-Lead 8" panose="02000503000000020003" pitchFamily="50" charset="0"/>
                        </a:rPr>
                        <a:t>Solid</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400" b="0" i="0" kern="1200" dirty="0" smtClean="0">
                          <a:solidFill>
                            <a:schemeClr val="dk1"/>
                          </a:solidFill>
                          <a:effectLst/>
                          <a:latin typeface="Letter-join No-Lead 8" panose="02000503000000020003" pitchFamily="50" charset="0"/>
                          <a:ea typeface="+mn-ea"/>
                          <a:cs typeface="+mn-cs"/>
                        </a:rPr>
                        <a:t>firm and stable in shape; not liquid or fluid</a:t>
                      </a:r>
                      <a:endParaRPr lang="en-GB" sz="1000" b="0" kern="100" dirty="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3780469"/>
                  </a:ext>
                </a:extLst>
              </a:tr>
              <a:tr h="623001">
                <a:tc>
                  <a:txBody>
                    <a:bodyPr/>
                    <a:lstStyle/>
                    <a:p>
                      <a:r>
                        <a:rPr lang="en-GB" sz="1200" dirty="0" smtClean="0">
                          <a:solidFill>
                            <a:schemeClr val="tx1"/>
                          </a:solidFill>
                          <a:latin typeface="Letter-join No-Lead 8" panose="02000503000000020003" pitchFamily="50" charset="0"/>
                        </a:rPr>
                        <a:t>Liquid</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b="0" i="0" kern="1200" dirty="0" smtClean="0">
                          <a:solidFill>
                            <a:schemeClr val="dk1"/>
                          </a:solidFill>
                          <a:effectLst/>
                          <a:latin typeface="Letter-join No-Lead 8" panose="02000503000000020003" pitchFamily="50" charset="0"/>
                          <a:ea typeface="+mn-ea"/>
                          <a:cs typeface="+mn-cs"/>
                        </a:rPr>
                        <a:t>a substance that flows freely but is of constant volume, having a consistency like that of water or oil.</a:t>
                      </a:r>
                      <a:endParaRPr lang="en-GB" sz="14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4396240"/>
                  </a:ext>
                </a:extLst>
              </a:tr>
              <a:tr h="534001">
                <a:tc>
                  <a:txBody>
                    <a:bodyPr/>
                    <a:lstStyle/>
                    <a:p>
                      <a:r>
                        <a:rPr lang="en-GB" sz="1200" dirty="0" smtClean="0">
                          <a:solidFill>
                            <a:schemeClr val="tx1"/>
                          </a:solidFill>
                          <a:latin typeface="Letter-join No-Lead 8" panose="02000503000000020003" pitchFamily="50" charset="0"/>
                        </a:rPr>
                        <a:t>Gas</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i="0" kern="1200" dirty="0" smtClean="0">
                          <a:solidFill>
                            <a:schemeClr val="dk1"/>
                          </a:solidFill>
                          <a:effectLst/>
                          <a:latin typeface="Letter-join No-Lead 8" panose="02000503000000020003" pitchFamily="50" charset="0"/>
                          <a:ea typeface="+mn-ea"/>
                          <a:cs typeface="+mn-cs"/>
                        </a:rPr>
                        <a:t>a substance or matter in a state in which it will expand freely to fill the whole of a container, having no fixed shape (unlike a solid).</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7124757"/>
                  </a:ext>
                </a:extLst>
              </a:tr>
              <a:tr h="248045">
                <a:tc>
                  <a:txBody>
                    <a:bodyPr/>
                    <a:lstStyle/>
                    <a:p>
                      <a:r>
                        <a:rPr lang="en-GB" sz="1200" dirty="0" smtClean="0">
                          <a:solidFill>
                            <a:schemeClr val="tx1"/>
                          </a:solidFill>
                          <a:latin typeface="Letter-join No-Lead 8" panose="02000503000000020003" pitchFamily="50" charset="0"/>
                        </a:rPr>
                        <a:t>Shape</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b="0" i="0" kern="1200" dirty="0" smtClean="0">
                          <a:solidFill>
                            <a:schemeClr val="dk1"/>
                          </a:solidFill>
                          <a:effectLst/>
                          <a:latin typeface="Letter-join No-Lead 8" panose="02000503000000020003" pitchFamily="50" charset="0"/>
                          <a:ea typeface="+mn-ea"/>
                          <a:cs typeface="+mn-cs"/>
                        </a:rPr>
                        <a:t>give a particular shape or form to.</a:t>
                      </a:r>
                      <a:endParaRPr lang="en-GB" sz="14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4437082"/>
                  </a:ext>
                </a:extLst>
              </a:tr>
              <a:tr h="623001">
                <a:tc>
                  <a:txBody>
                    <a:bodyPr/>
                    <a:lstStyle/>
                    <a:p>
                      <a:r>
                        <a:rPr lang="en-GB" sz="1200" dirty="0" smtClean="0">
                          <a:solidFill>
                            <a:schemeClr val="tx1"/>
                          </a:solidFill>
                          <a:latin typeface="Letter-join No-Lead 8" panose="02000503000000020003" pitchFamily="50" charset="0"/>
                        </a:rPr>
                        <a:t>Volume</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b="0" i="0" kern="1200" dirty="0" smtClean="0">
                          <a:solidFill>
                            <a:schemeClr val="dk1"/>
                          </a:solidFill>
                          <a:effectLst/>
                          <a:latin typeface="Letter-join No-Lead 8" panose="02000503000000020003" pitchFamily="50" charset="0"/>
                          <a:ea typeface="+mn-ea"/>
                          <a:cs typeface="+mn-cs"/>
                        </a:rPr>
                        <a:t>the amount of space that a substance or object </a:t>
                      </a:r>
                      <a:r>
                        <a:rPr lang="en-GB" sz="1400" b="0" i="0" u="none" strike="noStrike" kern="1200" dirty="0" smtClean="0">
                          <a:solidFill>
                            <a:schemeClr val="dk1"/>
                          </a:solidFill>
                          <a:effectLst/>
                          <a:latin typeface="Letter-join No-Lead 8" panose="02000503000000020003" pitchFamily="50" charset="0"/>
                          <a:ea typeface="+mn-ea"/>
                          <a:cs typeface="+mn-cs"/>
                        </a:rPr>
                        <a:t>occupies</a:t>
                      </a:r>
                      <a:r>
                        <a:rPr lang="en-GB" sz="1400" b="0" i="0" kern="1200" dirty="0" smtClean="0">
                          <a:solidFill>
                            <a:schemeClr val="dk1"/>
                          </a:solidFill>
                          <a:effectLst/>
                          <a:latin typeface="Letter-join No-Lead 8" panose="02000503000000020003" pitchFamily="50" charset="0"/>
                          <a:ea typeface="+mn-ea"/>
                          <a:cs typeface="+mn-cs"/>
                        </a:rPr>
                        <a:t>, or that is enclosed within a container.</a:t>
                      </a:r>
                      <a:endParaRPr lang="en-GB" sz="14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3893048"/>
                  </a:ext>
                </a:extLst>
              </a:tr>
              <a:tr h="409568">
                <a:tc>
                  <a:txBody>
                    <a:bodyPr/>
                    <a:lstStyle/>
                    <a:p>
                      <a:r>
                        <a:rPr lang="en-GB" sz="1200" dirty="0" smtClean="0">
                          <a:solidFill>
                            <a:schemeClr val="tx1"/>
                          </a:solidFill>
                          <a:latin typeface="Letter-join No-Lead 8" panose="02000503000000020003" pitchFamily="50" charset="0"/>
                        </a:rPr>
                        <a:t>Freeze</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b="0" i="0" kern="1200" dirty="0" smtClean="0">
                          <a:solidFill>
                            <a:schemeClr val="dk1"/>
                          </a:solidFill>
                          <a:effectLst/>
                          <a:latin typeface="Letter-join No-Lead 8" panose="02000503000000020003" pitchFamily="50" charset="0"/>
                          <a:ea typeface="+mn-ea"/>
                          <a:cs typeface="+mn-cs"/>
                        </a:rPr>
                        <a:t>turn or be turned into ice or another solid as a result of extreme cold.</a:t>
                      </a:r>
                      <a:endParaRPr lang="en-GB" sz="14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7011051"/>
                  </a:ext>
                </a:extLst>
              </a:tr>
              <a:tr h="409568">
                <a:tc>
                  <a:txBody>
                    <a:bodyPr/>
                    <a:lstStyle/>
                    <a:p>
                      <a:r>
                        <a:rPr lang="en-GB" sz="1200" dirty="0" smtClean="0">
                          <a:solidFill>
                            <a:schemeClr val="tx1"/>
                          </a:solidFill>
                          <a:latin typeface="Letter-join No-Lead 8" panose="02000503000000020003" pitchFamily="50" charset="0"/>
                        </a:rPr>
                        <a:t>Solidify</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b="0" i="0" kern="1200" dirty="0" smtClean="0">
                          <a:solidFill>
                            <a:schemeClr val="dk1"/>
                          </a:solidFill>
                          <a:effectLst/>
                          <a:latin typeface="Letter-join No-Lead 8" panose="02000503000000020003" pitchFamily="50" charset="0"/>
                          <a:ea typeface="+mn-ea"/>
                          <a:cs typeface="+mn-cs"/>
                        </a:rPr>
                        <a:t>make or become hard or solid.</a:t>
                      </a:r>
                      <a:endParaRPr lang="en-GB" sz="14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20673362"/>
                  </a:ext>
                </a:extLst>
              </a:tr>
              <a:tr h="409568">
                <a:tc>
                  <a:txBody>
                    <a:bodyPr/>
                    <a:lstStyle/>
                    <a:p>
                      <a:r>
                        <a:rPr lang="en-GB" sz="1200" dirty="0" smtClean="0">
                          <a:solidFill>
                            <a:schemeClr val="tx1"/>
                          </a:solidFill>
                          <a:latin typeface="Letter-join No-Lead 8" panose="02000503000000020003" pitchFamily="50" charset="0"/>
                        </a:rPr>
                        <a:t>Melt</a:t>
                      </a:r>
                      <a:endParaRPr lang="en-GB" sz="12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b="0" i="0" kern="1200" dirty="0" smtClean="0">
                          <a:solidFill>
                            <a:schemeClr val="dk1"/>
                          </a:solidFill>
                          <a:effectLst/>
                          <a:latin typeface="Letter-join No-Lead 8" panose="02000503000000020003" pitchFamily="50" charset="0"/>
                          <a:ea typeface="+mn-ea"/>
                          <a:cs typeface="+mn-cs"/>
                        </a:rPr>
                        <a:t>make or become </a:t>
                      </a:r>
                      <a:r>
                        <a:rPr lang="en-GB" sz="1400" b="0" i="0" u="none" strike="noStrike" kern="1200" dirty="0" smtClean="0">
                          <a:solidFill>
                            <a:schemeClr val="dk1"/>
                          </a:solidFill>
                          <a:effectLst/>
                          <a:latin typeface="Letter-join No-Lead 8" panose="02000503000000020003" pitchFamily="50" charset="0"/>
                          <a:ea typeface="+mn-ea"/>
                          <a:cs typeface="+mn-cs"/>
                        </a:rPr>
                        <a:t>liquefied</a:t>
                      </a:r>
                      <a:r>
                        <a:rPr lang="en-GB" sz="1400" b="0" i="0" kern="1200" dirty="0" smtClean="0">
                          <a:solidFill>
                            <a:schemeClr val="dk1"/>
                          </a:solidFill>
                          <a:effectLst/>
                          <a:latin typeface="Letter-join No-Lead 8" panose="02000503000000020003" pitchFamily="50" charset="0"/>
                          <a:ea typeface="+mn-ea"/>
                          <a:cs typeface="+mn-cs"/>
                        </a:rPr>
                        <a:t> by heat.</a:t>
                      </a:r>
                      <a:endParaRPr lang="en-GB" sz="1400" dirty="0">
                        <a:solidFill>
                          <a:schemeClr val="tx1"/>
                        </a:solidFill>
                        <a:latin typeface="Letter-join No-Lead 8" panose="02000503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2319861"/>
                  </a:ext>
                </a:extLst>
              </a:tr>
            </a:tbl>
          </a:graphicData>
        </a:graphic>
      </p:graphicFrame>
      <p:graphicFrame>
        <p:nvGraphicFramePr>
          <p:cNvPr id="6" name="Table 5">
            <a:extLst>
              <a:ext uri="{FF2B5EF4-FFF2-40B4-BE49-F238E27FC236}">
                <a16:creationId xmlns:a16="http://schemas.microsoft.com/office/drawing/2014/main" id="{8F9F3430-F2F1-6977-D0AC-480F4D514751}"/>
              </a:ext>
            </a:extLst>
          </p:cNvPr>
          <p:cNvGraphicFramePr>
            <a:graphicFrameLocks noGrp="1"/>
          </p:cNvGraphicFramePr>
          <p:nvPr>
            <p:extLst>
              <p:ext uri="{D42A27DB-BD31-4B8C-83A1-F6EECF244321}">
                <p14:modId xmlns:p14="http://schemas.microsoft.com/office/powerpoint/2010/main" val="3258712832"/>
              </p:ext>
            </p:extLst>
          </p:nvPr>
        </p:nvGraphicFramePr>
        <p:xfrm>
          <a:off x="4652815" y="1464188"/>
          <a:ext cx="3700439" cy="2649894"/>
        </p:xfrm>
        <a:graphic>
          <a:graphicData uri="http://schemas.openxmlformats.org/drawingml/2006/table">
            <a:tbl>
              <a:tblPr firstRow="1" firstCol="1" bandRow="1">
                <a:tableStyleId>{5C22544A-7EE6-4342-B048-85BDC9FD1C3A}</a:tableStyleId>
              </a:tblPr>
              <a:tblGrid>
                <a:gridCol w="3700439">
                  <a:extLst>
                    <a:ext uri="{9D8B030D-6E8A-4147-A177-3AD203B41FA5}">
                      <a16:colId xmlns:a16="http://schemas.microsoft.com/office/drawing/2014/main" val="2383679079"/>
                    </a:ext>
                  </a:extLst>
                </a:gridCol>
              </a:tblGrid>
              <a:tr h="237150">
                <a:tc>
                  <a:txBody>
                    <a:bodyPr/>
                    <a:lstStyle/>
                    <a:p>
                      <a:pPr algn="l"/>
                      <a:r>
                        <a:rPr lang="en-GB" sz="1400" b="1" kern="100" dirty="0">
                          <a:solidFill>
                            <a:schemeClr val="tx1"/>
                          </a:solidFill>
                          <a:effectLst/>
                          <a:latin typeface="Comic Sans MS" panose="030F0702030302020204" pitchFamily="66" charset="0"/>
                        </a:rPr>
                        <a:t>Concept Cartoon:</a:t>
                      </a:r>
                      <a:endPar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BD64"/>
                    </a:solidFill>
                  </a:tcPr>
                </a:tc>
                <a:extLst>
                  <a:ext uri="{0D108BD9-81ED-4DB2-BD59-A6C34878D82A}">
                    <a16:rowId xmlns:a16="http://schemas.microsoft.com/office/drawing/2014/main" val="148153713"/>
                  </a:ext>
                </a:extLst>
              </a:tr>
              <a:tr h="2412744">
                <a:tc>
                  <a:txBody>
                    <a:bodyPr/>
                    <a:lstStyle/>
                    <a:p>
                      <a:pPr fontAlgn="base"/>
                      <a:r>
                        <a:rPr lang="en-GB" sz="1200" kern="100" dirty="0">
                          <a:effectLst/>
                        </a:rPr>
                        <a:t>                   </a:t>
                      </a:r>
                      <a:r>
                        <a:rPr lang="en-GB" sz="1200" kern="100" dirty="0" smtClean="0">
                          <a:effectLst/>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6235248"/>
                  </a:ext>
                </a:extLst>
              </a:tr>
            </a:tbl>
          </a:graphicData>
        </a:graphic>
      </p:graphicFrame>
      <p:pic>
        <p:nvPicPr>
          <p:cNvPr id="17" name="Picture 16">
            <a:extLst>
              <a:ext uri="{FF2B5EF4-FFF2-40B4-BE49-F238E27FC236}">
                <a16:creationId xmlns:a16="http://schemas.microsoft.com/office/drawing/2014/main" id="{000F049F-F22F-6386-66A6-6DDB90E2C4E8}"/>
              </a:ext>
            </a:extLst>
          </p:cNvPr>
          <p:cNvPicPr>
            <a:picLocks noChangeAspect="1"/>
          </p:cNvPicPr>
          <p:nvPr/>
        </p:nvPicPr>
        <p:blipFill rotWithShape="1">
          <a:blip r:embed="rId3"/>
          <a:srcRect r="3914"/>
          <a:stretch/>
        </p:blipFill>
        <p:spPr>
          <a:xfrm>
            <a:off x="10975554" y="87339"/>
            <a:ext cx="1054760" cy="992606"/>
          </a:xfrm>
          <a:prstGeom prst="rect">
            <a:avLst/>
          </a:prstGeom>
        </p:spPr>
      </p:pic>
      <p:sp>
        <p:nvSpPr>
          <p:cNvPr id="18" name="Rounded Rectangle 2">
            <a:extLst>
              <a:ext uri="{FF2B5EF4-FFF2-40B4-BE49-F238E27FC236}">
                <a16:creationId xmlns:a16="http://schemas.microsoft.com/office/drawing/2014/main" id="{E74DA26F-1E62-B19B-0861-A886F13B5DC1}"/>
              </a:ext>
            </a:extLst>
          </p:cNvPr>
          <p:cNvSpPr>
            <a:spLocks noChangeArrowheads="1"/>
          </p:cNvSpPr>
          <p:nvPr/>
        </p:nvSpPr>
        <p:spPr bwMode="auto">
          <a:xfrm>
            <a:off x="142363" y="87339"/>
            <a:ext cx="10443342" cy="468312"/>
          </a:xfrm>
          <a:prstGeom prst="roundRect">
            <a:avLst>
              <a:gd name="adj" fmla="val 16667"/>
            </a:avLst>
          </a:prstGeom>
          <a:solidFill>
            <a:srgbClr val="E8F4FF"/>
          </a:solidFill>
          <a:ln w="12700">
            <a:solidFill>
              <a:srgbClr val="2F5496"/>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F5597"/>
                </a:solidFill>
                <a:effectLst/>
                <a:latin typeface="Sassoon Primary Std"/>
                <a:ea typeface="Calibri"/>
                <a:cs typeface="Times New Roman"/>
              </a:rPr>
              <a:t>Holy Trinity C of E Primary School- </a:t>
            </a:r>
            <a:r>
              <a:rPr lang="en-US" altLang="en-US" sz="1600" dirty="0">
                <a:solidFill>
                  <a:srgbClr val="2F5597"/>
                </a:solidFill>
                <a:latin typeface="Sassoon Primary Std"/>
                <a:ea typeface="Calibri"/>
                <a:cs typeface="Times New Roman"/>
              </a:rPr>
              <a:t>Science</a:t>
            </a:r>
            <a:r>
              <a:rPr kumimoji="0" lang="en-US" altLang="en-US" sz="1600" b="0" i="0" u="none" strike="noStrike" cap="none" normalizeH="0" baseline="0" dirty="0">
                <a:ln>
                  <a:noFill/>
                </a:ln>
                <a:solidFill>
                  <a:srgbClr val="2F5597"/>
                </a:solidFill>
                <a:effectLst/>
                <a:latin typeface="Sassoon Primary Std"/>
                <a:ea typeface="Calibri"/>
                <a:cs typeface="Times New Roman"/>
              </a:rPr>
              <a:t> Knowledge </a:t>
            </a:r>
            <a:r>
              <a:rPr kumimoji="0" lang="en-US" altLang="en-US" sz="1600" b="0" i="0" u="none" strike="noStrike" cap="none" normalizeH="0" baseline="0" dirty="0" err="1">
                <a:ln>
                  <a:noFill/>
                </a:ln>
                <a:solidFill>
                  <a:srgbClr val="2F5597"/>
                </a:solidFill>
                <a:effectLst/>
                <a:latin typeface="Sassoon Primary Std"/>
                <a:ea typeface="Calibri"/>
                <a:cs typeface="Times New Roman"/>
              </a:rPr>
              <a:t>Organiser</a:t>
            </a:r>
            <a:r>
              <a:rPr kumimoji="0" lang="en-US" altLang="en-US" sz="1600" b="0" i="0" u="none" strike="noStrike" cap="none" normalizeH="0" baseline="0" dirty="0">
                <a:ln>
                  <a:noFill/>
                </a:ln>
                <a:solidFill>
                  <a:srgbClr val="2F5597"/>
                </a:solidFill>
                <a:effectLst/>
                <a:latin typeface="Sassoon Primary Std"/>
                <a:ea typeface="Calibri"/>
                <a:cs typeface="Times New Roman"/>
              </a:rPr>
              <a:t> – </a:t>
            </a:r>
            <a:r>
              <a:rPr kumimoji="0" lang="en-US" altLang="en-US" sz="1600" b="0" i="0" u="none" strike="noStrike" cap="none" normalizeH="0" baseline="0" dirty="0" smtClean="0">
                <a:ln>
                  <a:noFill/>
                </a:ln>
                <a:solidFill>
                  <a:srgbClr val="2F5597"/>
                </a:solidFill>
                <a:effectLst/>
                <a:latin typeface="Sassoon Primary Std"/>
                <a:ea typeface="Calibri"/>
                <a:cs typeface="Times New Roman"/>
              </a:rPr>
              <a:t>Year 4 </a:t>
            </a:r>
            <a:endParaRPr kumimoji="0" lang="en-US" altLang="en-US" sz="1800" b="0" i="0" u="none" strike="noStrike" cap="none" normalizeH="0" baseline="0" dirty="0">
              <a:ln>
                <a:noFill/>
              </a:ln>
              <a:solidFill>
                <a:schemeClr val="tx1"/>
              </a:solidFill>
              <a:effectLst/>
              <a:latin typeface="Sassoon Primary Std"/>
              <a:ea typeface="Calibri"/>
              <a:cs typeface="Times New Roman"/>
            </a:endParaRPr>
          </a:p>
        </p:txBody>
      </p:sp>
      <p:sp>
        <p:nvSpPr>
          <p:cNvPr id="26" name="AutoShape 4">
            <a:extLst>
              <a:ext uri="{FF2B5EF4-FFF2-40B4-BE49-F238E27FC236}">
                <a16:creationId xmlns:a16="http://schemas.microsoft.com/office/drawing/2014/main" id="{BDE872D6-439E-18AE-C8AF-6DE0A72C5921}"/>
              </a:ext>
            </a:extLst>
          </p:cNvPr>
          <p:cNvSpPr>
            <a:spLocks noChangeArrowheads="1"/>
          </p:cNvSpPr>
          <p:nvPr/>
        </p:nvSpPr>
        <p:spPr bwMode="auto">
          <a:xfrm>
            <a:off x="142363" y="639561"/>
            <a:ext cx="4409543" cy="409575"/>
          </a:xfrm>
          <a:prstGeom prst="roundRect">
            <a:avLst>
              <a:gd name="adj" fmla="val 16667"/>
            </a:avLst>
          </a:prstGeom>
          <a:noFill/>
          <a:ln w="12700">
            <a:solidFill>
              <a:srgbClr val="2F5496"/>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Comic Sans MS" panose="030F0702030302020204" pitchFamily="66" charset="0"/>
              </a:rPr>
              <a:t>Topic</a:t>
            </a:r>
            <a:r>
              <a:rPr kumimoji="0" lang="en-US" altLang="en-US" sz="1800" b="1" i="0" u="none" strike="noStrike" cap="none" normalizeH="0" baseline="0" dirty="0" smtClean="0">
                <a:ln>
                  <a:noFill/>
                </a:ln>
                <a:solidFill>
                  <a:schemeClr val="tx1"/>
                </a:solidFill>
                <a:effectLst/>
                <a:latin typeface="Comic Sans MS" panose="030F0702030302020204" pitchFamily="66" charset="0"/>
              </a:rPr>
              <a:t>: States of Matter</a:t>
            </a:r>
            <a:endParaRPr kumimoji="0" lang="en-US" altLang="en-US" sz="1800" b="1" i="0" u="none" strike="noStrike" cap="none" normalizeH="0" baseline="0" dirty="0">
              <a:ln>
                <a:noFill/>
              </a:ln>
              <a:solidFill>
                <a:schemeClr val="tx1"/>
              </a:solidFill>
              <a:effectLst/>
              <a:latin typeface="Comic Sans MS" panose="030F0702030302020204" pitchFamily="66" charset="0"/>
            </a:endParaRPr>
          </a:p>
        </p:txBody>
      </p:sp>
      <p:graphicFrame>
        <p:nvGraphicFramePr>
          <p:cNvPr id="30" name="Table 29">
            <a:extLst>
              <a:ext uri="{FF2B5EF4-FFF2-40B4-BE49-F238E27FC236}">
                <a16:creationId xmlns:a16="http://schemas.microsoft.com/office/drawing/2014/main" id="{0E8A66CB-E34C-EA88-AD43-9B1833626D8B}"/>
              </a:ext>
            </a:extLst>
          </p:cNvPr>
          <p:cNvGraphicFramePr>
            <a:graphicFrameLocks noGrp="1"/>
          </p:cNvGraphicFramePr>
          <p:nvPr>
            <p:extLst>
              <p:ext uri="{D42A27DB-BD31-4B8C-83A1-F6EECF244321}">
                <p14:modId xmlns:p14="http://schemas.microsoft.com/office/powerpoint/2010/main" val="3625634594"/>
              </p:ext>
            </p:extLst>
          </p:nvPr>
        </p:nvGraphicFramePr>
        <p:xfrm>
          <a:off x="4651899" y="4213829"/>
          <a:ext cx="7397225" cy="2402585"/>
        </p:xfrm>
        <a:graphic>
          <a:graphicData uri="http://schemas.openxmlformats.org/drawingml/2006/table">
            <a:tbl>
              <a:tblPr firstRow="1" bandRow="1">
                <a:tableStyleId>{5C22544A-7EE6-4342-B048-85BDC9FD1C3A}</a:tableStyleId>
              </a:tblPr>
              <a:tblGrid>
                <a:gridCol w="1479445">
                  <a:extLst>
                    <a:ext uri="{9D8B030D-6E8A-4147-A177-3AD203B41FA5}">
                      <a16:colId xmlns:a16="http://schemas.microsoft.com/office/drawing/2014/main" val="1339273351"/>
                    </a:ext>
                  </a:extLst>
                </a:gridCol>
                <a:gridCol w="1479445">
                  <a:extLst>
                    <a:ext uri="{9D8B030D-6E8A-4147-A177-3AD203B41FA5}">
                      <a16:colId xmlns:a16="http://schemas.microsoft.com/office/drawing/2014/main" val="1903073624"/>
                    </a:ext>
                  </a:extLst>
                </a:gridCol>
                <a:gridCol w="1479445">
                  <a:extLst>
                    <a:ext uri="{9D8B030D-6E8A-4147-A177-3AD203B41FA5}">
                      <a16:colId xmlns:a16="http://schemas.microsoft.com/office/drawing/2014/main" val="2567960145"/>
                    </a:ext>
                  </a:extLst>
                </a:gridCol>
                <a:gridCol w="1479445">
                  <a:extLst>
                    <a:ext uri="{9D8B030D-6E8A-4147-A177-3AD203B41FA5}">
                      <a16:colId xmlns:a16="http://schemas.microsoft.com/office/drawing/2014/main" val="2857987081"/>
                    </a:ext>
                  </a:extLst>
                </a:gridCol>
                <a:gridCol w="1479445">
                  <a:extLst>
                    <a:ext uri="{9D8B030D-6E8A-4147-A177-3AD203B41FA5}">
                      <a16:colId xmlns:a16="http://schemas.microsoft.com/office/drawing/2014/main" val="1354247240"/>
                    </a:ext>
                  </a:extLst>
                </a:gridCol>
              </a:tblGrid>
              <a:tr h="269394">
                <a:tc gridSpan="5">
                  <a:txBody>
                    <a:bodyPr/>
                    <a:lstStyle/>
                    <a:p>
                      <a:r>
                        <a:rPr lang="en-GB" sz="1400" b="1" dirty="0">
                          <a:solidFill>
                            <a:schemeClr val="tx1"/>
                          </a:solidFill>
                          <a:latin typeface="Comic Sans MS" panose="030F0702030302020204" pitchFamily="66" charset="0"/>
                        </a:rPr>
                        <a:t>Sticky Learning: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652">
                        <a:alpha val="74902"/>
                      </a:srgb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91553528"/>
                  </a:ext>
                </a:extLst>
              </a:tr>
              <a:tr h="2097785">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600" kern="1200" dirty="0" smtClean="0">
                          <a:solidFill>
                            <a:schemeClr val="dk1"/>
                          </a:solidFill>
                          <a:effectLst/>
                          <a:latin typeface="Letter-join No-Lead 8" panose="02000503000000020003" pitchFamily="50" charset="0"/>
                          <a:ea typeface="+mn-ea"/>
                          <a:cs typeface="+mn-cs"/>
                        </a:rPr>
                        <a:t>The three states of matter are solid,</a:t>
                      </a:r>
                      <a:r>
                        <a:rPr lang="en-GB" sz="1600" kern="1200" baseline="0" dirty="0" smtClean="0">
                          <a:solidFill>
                            <a:schemeClr val="dk1"/>
                          </a:solidFill>
                          <a:effectLst/>
                          <a:latin typeface="Letter-join No-Lead 8" panose="02000503000000020003" pitchFamily="50" charset="0"/>
                          <a:ea typeface="+mn-ea"/>
                          <a:cs typeface="+mn-cs"/>
                        </a:rPr>
                        <a:t> liquid and gas. </a:t>
                      </a:r>
                      <a:endParaRPr lang="en-GB" sz="1600" kern="1200" dirty="0" smtClean="0">
                        <a:solidFill>
                          <a:schemeClr val="dk1"/>
                        </a:solidFill>
                        <a:effectLst/>
                        <a:latin typeface="Letter-join No-Lead 8" panose="02000503000000020003" pitchFamily="50" charset="0"/>
                        <a:ea typeface="+mn-ea"/>
                        <a:cs typeface="+mn-cs"/>
                      </a:endParaRPr>
                    </a:p>
                    <a:p>
                      <a:pPr algn="just"/>
                      <a:endParaRPr lang="en-GB" sz="1050" b="1" dirty="0">
                        <a:solidFill>
                          <a:schemeClr val="tx1"/>
                        </a:solidFill>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600" kern="1200" dirty="0" smtClean="0">
                          <a:solidFill>
                            <a:schemeClr val="dk1"/>
                          </a:solidFill>
                          <a:effectLst/>
                          <a:latin typeface="Letter-join No-Lead 8" panose="02000503000000020003" pitchFamily="50" charset="0"/>
                          <a:ea typeface="+mn-ea"/>
                          <a:cs typeface="+mn-cs"/>
                        </a:rPr>
                        <a:t>We know something is a solid because it holds its shape.</a:t>
                      </a:r>
                    </a:p>
                    <a:p>
                      <a:pPr algn="just"/>
                      <a:endParaRPr lang="en-GB" sz="1050" b="1" dirty="0">
                        <a:solidFill>
                          <a:schemeClr val="tx1"/>
                        </a:solidFill>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kern="1200" dirty="0" smtClean="0">
                          <a:solidFill>
                            <a:schemeClr val="dk1"/>
                          </a:solidFill>
                          <a:effectLst/>
                          <a:latin typeface="Letter-join No-Lead 8" panose="02000503000000020003" pitchFamily="50" charset="0"/>
                          <a:ea typeface="+mn-ea"/>
                          <a:cs typeface="+mn-cs"/>
                        </a:rPr>
                        <a:t>We know something is a gas because it escapes from an unsealed container.</a:t>
                      </a:r>
                      <a:endParaRPr lang="en-GB" sz="1600" dirty="0">
                        <a:latin typeface="Letter-join No-Lead 8" panose="02000503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smtClean="0">
                          <a:solidFill>
                            <a:schemeClr val="dk1"/>
                          </a:solidFill>
                          <a:effectLst/>
                          <a:latin typeface="Letter-join No-Lead 8" panose="02000503000000020003" pitchFamily="50" charset="0"/>
                          <a:ea typeface="+mn-ea"/>
                          <a:cs typeface="+mn-cs"/>
                        </a:rPr>
                        <a:t>Water can change from a solid to a liquid by melting/heating.</a:t>
                      </a:r>
                      <a:r>
                        <a:rPr lang="en-GB" sz="1600" kern="1200" dirty="0" smtClean="0">
                          <a:solidFill>
                            <a:schemeClr val="dk1"/>
                          </a:solidFill>
                          <a:effectLst/>
                          <a:latin typeface="+mn-lt"/>
                          <a:ea typeface="+mn-ea"/>
                          <a:cs typeface="+mn-cs"/>
                        </a:rPr>
                        <a:t> </a:t>
                      </a:r>
                    </a:p>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smtClean="0">
                          <a:solidFill>
                            <a:schemeClr val="dk1"/>
                          </a:solidFill>
                          <a:effectLst/>
                          <a:latin typeface="Letter-join No-Lead 8" panose="02000503000000020003" pitchFamily="50" charset="0"/>
                          <a:ea typeface="+mn-ea"/>
                          <a:cs typeface="+mn-cs"/>
                        </a:rPr>
                        <a:t>We know something is a liquid because it forms a pool not a pile.</a:t>
                      </a:r>
                      <a:r>
                        <a:rPr lang="en-GB" sz="1600" kern="1200" dirty="0" smtClean="0">
                          <a:solidFill>
                            <a:schemeClr val="dk1"/>
                          </a:solidFill>
                          <a:effectLst/>
                          <a:latin typeface="+mn-lt"/>
                          <a:ea typeface="+mn-ea"/>
                          <a:cs typeface="+mn-cs"/>
                        </a:rPr>
                        <a:t>  </a:t>
                      </a:r>
                    </a:p>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79124471"/>
                  </a:ext>
                </a:extLst>
              </a:tr>
            </a:tbl>
          </a:graphicData>
        </a:graphic>
      </p:graphicFrame>
      <p:sp>
        <p:nvSpPr>
          <p:cNvPr id="7" name="TextBox 6">
            <a:extLst>
              <a:ext uri="{FF2B5EF4-FFF2-40B4-BE49-F238E27FC236}">
                <a16:creationId xmlns:a16="http://schemas.microsoft.com/office/drawing/2014/main" id="{B0132E90-AA78-1B1C-3638-5A4E927D4B77}"/>
              </a:ext>
            </a:extLst>
          </p:cNvPr>
          <p:cNvSpPr txBox="1"/>
          <p:nvPr/>
        </p:nvSpPr>
        <p:spPr>
          <a:xfrm>
            <a:off x="8417597" y="3198167"/>
            <a:ext cx="3631528" cy="1015663"/>
          </a:xfrm>
          <a:prstGeom prst="rect">
            <a:avLst/>
          </a:prstGeom>
          <a:noFill/>
          <a:ln w="12700">
            <a:noFill/>
          </a:ln>
        </p:spPr>
        <p:txBody>
          <a:bodyPr wrap="square" rtlCol="0">
            <a:spAutoFit/>
          </a:bodyPr>
          <a:lstStyle/>
          <a:p>
            <a:endParaRPr lang="en-GB" sz="1200" dirty="0">
              <a:latin typeface="Sassoon Primary Std" panose="020B0503020103030203" pitchFamily="34" charset="0"/>
            </a:endParaRPr>
          </a:p>
          <a:p>
            <a:endParaRPr lang="en-GB" sz="1200" dirty="0">
              <a:latin typeface="Sassoon Primary Std" panose="020B0503020103030203" pitchFamily="34" charset="0"/>
            </a:endParaRPr>
          </a:p>
          <a:p>
            <a:endParaRPr lang="en-GB" sz="1200" dirty="0">
              <a:latin typeface="Sassoon Primary Std" panose="020B0503020103030203" pitchFamily="34" charset="0"/>
            </a:endParaRPr>
          </a:p>
          <a:p>
            <a:r>
              <a:rPr lang="en-GB" sz="1200" dirty="0">
                <a:latin typeface="Sassoon Primary Std" panose="020B0503020103030203" pitchFamily="34" charset="0"/>
              </a:rPr>
              <a:t> </a:t>
            </a:r>
          </a:p>
          <a:p>
            <a:endParaRPr lang="en-GB" sz="1200" dirty="0">
              <a:latin typeface="Sassoon Primary Std" panose="020B0503020103030203" pitchFamily="34" charset="0"/>
            </a:endParaRPr>
          </a:p>
        </p:txBody>
      </p:sp>
      <p:sp>
        <p:nvSpPr>
          <p:cNvPr id="24" name="AutoShape 4">
            <a:extLst>
              <a:ext uri="{FF2B5EF4-FFF2-40B4-BE49-F238E27FC236}">
                <a16:creationId xmlns:a16="http://schemas.microsoft.com/office/drawing/2014/main" id="{BDE872D6-439E-18AE-C8AF-6DE0A72C5921}"/>
              </a:ext>
            </a:extLst>
          </p:cNvPr>
          <p:cNvSpPr>
            <a:spLocks noChangeArrowheads="1"/>
          </p:cNvSpPr>
          <p:nvPr/>
        </p:nvSpPr>
        <p:spPr bwMode="auto">
          <a:xfrm>
            <a:off x="4651899" y="646824"/>
            <a:ext cx="5933805" cy="693704"/>
          </a:xfrm>
          <a:prstGeom prst="roundRect">
            <a:avLst>
              <a:gd name="adj" fmla="val 16667"/>
            </a:avLst>
          </a:prstGeom>
          <a:noFill/>
          <a:ln w="12700">
            <a:solidFill>
              <a:srgbClr val="2F5496"/>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pPr>
            <a:r>
              <a:rPr lang="en-US" altLang="en-US" sz="1400" b="1" dirty="0">
                <a:latin typeface="Comic Sans MS" panose="030F0702030302020204" pitchFamily="66" charset="0"/>
              </a:rPr>
              <a:t>Scientific Enquiry: </a:t>
            </a:r>
            <a:endParaRPr kumimoji="0" lang="en-US" altLang="en-US" sz="1400" b="1" i="0" u="none" strike="noStrike" cap="none" normalizeH="0" baseline="0" dirty="0">
              <a:ln>
                <a:noFill/>
              </a:ln>
              <a:solidFill>
                <a:schemeClr val="tx1"/>
              </a:solidFill>
              <a:effectLst/>
              <a:latin typeface="Comic Sans MS" panose="030F0702030302020204" pitchFamily="66" charset="0"/>
            </a:endParaRPr>
          </a:p>
        </p:txBody>
      </p:sp>
      <p:graphicFrame>
        <p:nvGraphicFramePr>
          <p:cNvPr id="11" name="Table 10">
            <a:extLst>
              <a:ext uri="{FF2B5EF4-FFF2-40B4-BE49-F238E27FC236}">
                <a16:creationId xmlns:a16="http://schemas.microsoft.com/office/drawing/2014/main" id="{8F9F3430-F2F1-6977-D0AC-480F4D514751}"/>
              </a:ext>
            </a:extLst>
          </p:cNvPr>
          <p:cNvGraphicFramePr>
            <a:graphicFrameLocks noGrp="1"/>
          </p:cNvGraphicFramePr>
          <p:nvPr>
            <p:extLst>
              <p:ext uri="{D42A27DB-BD31-4B8C-83A1-F6EECF244321}">
                <p14:modId xmlns:p14="http://schemas.microsoft.com/office/powerpoint/2010/main" val="527962852"/>
              </p:ext>
            </p:extLst>
          </p:nvPr>
        </p:nvGraphicFramePr>
        <p:xfrm>
          <a:off x="8445286" y="1464170"/>
          <a:ext cx="3593906" cy="2680345"/>
        </p:xfrm>
        <a:graphic>
          <a:graphicData uri="http://schemas.openxmlformats.org/drawingml/2006/table">
            <a:tbl>
              <a:tblPr firstRow="1" firstCol="1" bandRow="1">
                <a:tableStyleId>{5C22544A-7EE6-4342-B048-85BDC9FD1C3A}</a:tableStyleId>
              </a:tblPr>
              <a:tblGrid>
                <a:gridCol w="3593906">
                  <a:extLst>
                    <a:ext uri="{9D8B030D-6E8A-4147-A177-3AD203B41FA5}">
                      <a16:colId xmlns:a16="http://schemas.microsoft.com/office/drawing/2014/main" val="2383679079"/>
                    </a:ext>
                  </a:extLst>
                </a:gridCol>
              </a:tblGrid>
              <a:tr h="241945">
                <a:tc>
                  <a:txBody>
                    <a:bodyPr/>
                    <a:lstStyle/>
                    <a:p>
                      <a:pPr algn="l"/>
                      <a:r>
                        <a:rPr lang="en-GB" sz="1400" b="1" kern="100" dirty="0">
                          <a:solidFill>
                            <a:schemeClr val="tx1"/>
                          </a:solidFill>
                          <a:effectLst/>
                          <a:latin typeface="Comic Sans MS" panose="030F0702030302020204" pitchFamily="66" charset="0"/>
                        </a:rPr>
                        <a:t>Sentence Builders:</a:t>
                      </a:r>
                      <a:endPar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7B3B3"/>
                    </a:solidFill>
                  </a:tcPr>
                </a:tc>
                <a:extLst>
                  <a:ext uri="{0D108BD9-81ED-4DB2-BD59-A6C34878D82A}">
                    <a16:rowId xmlns:a16="http://schemas.microsoft.com/office/drawing/2014/main" val="148153713"/>
                  </a:ext>
                </a:extLst>
              </a:tr>
              <a:tr h="2416845">
                <a:tc>
                  <a:txBody>
                    <a:bodyPr/>
                    <a:lstStyle/>
                    <a:p>
                      <a:pPr fontAlgn="base"/>
                      <a:r>
                        <a:rPr lang="en-GB" sz="1600" kern="100" dirty="0" smtClean="0">
                          <a:solidFill>
                            <a:schemeClr val="tx1"/>
                          </a:solidFill>
                          <a:effectLst/>
                          <a:latin typeface="Letter-join No-Lead 8" panose="02000503000000020003" pitchFamily="50" charset="0"/>
                        </a:rPr>
                        <a:t>Materials</a:t>
                      </a:r>
                      <a:r>
                        <a:rPr lang="en-GB" sz="1600" kern="100" baseline="0" dirty="0" smtClean="0">
                          <a:solidFill>
                            <a:schemeClr val="tx1"/>
                          </a:solidFill>
                          <a:effectLst/>
                          <a:latin typeface="Letter-join No-Lead 8" panose="02000503000000020003" pitchFamily="50" charset="0"/>
                        </a:rPr>
                        <a:t> can be either _____,______ or _______.</a:t>
                      </a:r>
                    </a:p>
                    <a:p>
                      <a:pPr fontAlgn="base"/>
                      <a:r>
                        <a:rPr lang="en-GB" sz="1600" kern="100" baseline="0" dirty="0" smtClean="0">
                          <a:solidFill>
                            <a:schemeClr val="tx1"/>
                          </a:solidFill>
                          <a:effectLst/>
                          <a:latin typeface="Letter-join No-Lead 8" panose="02000503000000020003" pitchFamily="50" charset="0"/>
                        </a:rPr>
                        <a:t>The three states of matter are_______.</a:t>
                      </a:r>
                    </a:p>
                    <a:p>
                      <a:pPr fontAlgn="base"/>
                      <a:r>
                        <a:rPr lang="en-GB" sz="1600" kern="100" baseline="0" dirty="0" smtClean="0">
                          <a:solidFill>
                            <a:schemeClr val="tx1"/>
                          </a:solidFill>
                          <a:effectLst/>
                          <a:latin typeface="Letter-join No-Lead 8" panose="02000503000000020003" pitchFamily="50" charset="0"/>
                        </a:rPr>
                        <a:t>Solids keep their shape because_______.</a:t>
                      </a:r>
                    </a:p>
                    <a:p>
                      <a:pPr fontAlgn="base"/>
                      <a:r>
                        <a:rPr lang="en-GB" sz="1600" kern="100" baseline="0" dirty="0" smtClean="0">
                          <a:solidFill>
                            <a:schemeClr val="tx1"/>
                          </a:solidFill>
                          <a:effectLst/>
                          <a:latin typeface="Letter-join No-Lead 8" panose="02000503000000020003" pitchFamily="50" charset="0"/>
                        </a:rPr>
                        <a:t>A liquid can____ and _____.</a:t>
                      </a:r>
                    </a:p>
                    <a:p>
                      <a:pPr fontAlgn="base"/>
                      <a:r>
                        <a:rPr lang="en-GB" sz="1600" kern="100" baseline="0" dirty="0" smtClean="0">
                          <a:solidFill>
                            <a:schemeClr val="tx1"/>
                          </a:solidFill>
                          <a:effectLst/>
                          <a:latin typeface="Letter-join No-Lead 8" panose="02000503000000020003" pitchFamily="50" charset="0"/>
                        </a:rPr>
                        <a:t>An example of a gas is____. </a:t>
                      </a:r>
                    </a:p>
                    <a:p>
                      <a:pPr fontAlgn="base"/>
                      <a:r>
                        <a:rPr lang="en-GB" sz="1600" kern="100" baseline="0" dirty="0" smtClean="0">
                          <a:solidFill>
                            <a:schemeClr val="tx1"/>
                          </a:solidFill>
                          <a:effectLst/>
                          <a:latin typeface="Letter-join No-Lead 8" panose="02000503000000020003" pitchFamily="50" charset="0"/>
                        </a:rPr>
                        <a:t>When a solid is heated, it ____.</a:t>
                      </a:r>
                    </a:p>
                    <a:p>
                      <a:pPr fontAlgn="base"/>
                      <a:r>
                        <a:rPr lang="en-GB" sz="1600" kern="100" baseline="0" dirty="0" smtClean="0">
                          <a:solidFill>
                            <a:schemeClr val="tx1"/>
                          </a:solidFill>
                          <a:effectLst/>
                          <a:latin typeface="Letter-join No-Lead 8" panose="02000503000000020003" pitchFamily="50" charset="0"/>
                        </a:rPr>
                        <a:t>A liquid is similar to a gas because____.</a:t>
                      </a:r>
                    </a:p>
                    <a:p>
                      <a:pPr fontAlgn="base"/>
                      <a:r>
                        <a:rPr lang="en-GB" sz="1600" kern="100" baseline="0" dirty="0" smtClean="0">
                          <a:solidFill>
                            <a:schemeClr val="tx1"/>
                          </a:solidFill>
                          <a:effectLst/>
                          <a:latin typeface="Letter-join No-Lead 8" panose="02000503000000020003" pitchFamily="50" charset="0"/>
                        </a:rPr>
                        <a:t>I found out that______.</a:t>
                      </a:r>
                    </a:p>
                    <a:p>
                      <a:pPr fontAlgn="base"/>
                      <a:r>
                        <a:rPr lang="en-GB" sz="1600" kern="100" baseline="0" dirty="0" smtClean="0">
                          <a:solidFill>
                            <a:schemeClr val="tx1"/>
                          </a:solidFill>
                          <a:effectLst/>
                          <a:latin typeface="Letter-join No-Lead 8" panose="02000503000000020003" pitchFamily="50" charset="0"/>
                        </a:rPr>
                        <a:t>This shows that________.  </a:t>
                      </a:r>
                      <a:r>
                        <a:rPr lang="en-GB" sz="1600" kern="100" dirty="0" smtClean="0">
                          <a:solidFill>
                            <a:schemeClr val="tx1"/>
                          </a:solidFill>
                          <a:effectLst/>
                          <a:latin typeface="Letter-join No-Lead 8" panose="02000503000000020003" pitchFamily="50" charset="0"/>
                        </a:rPr>
                        <a:t>                                                                                                                        </a:t>
                      </a:r>
                      <a:endParaRPr lang="en-GB" sz="1600" kern="100" dirty="0">
                        <a:solidFill>
                          <a:schemeClr val="tx1"/>
                        </a:solidFill>
                        <a:effectLst/>
                        <a:latin typeface="Letter-join No-Lead 8" panose="02000503000000020003" pitchFamily="50"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6235248"/>
                  </a:ext>
                </a:extLst>
              </a:tr>
            </a:tbl>
          </a:graphicData>
        </a:graphic>
      </p:graphicFrame>
      <p:pic>
        <p:nvPicPr>
          <p:cNvPr id="20" name="Picture 19" descr="Enquiring science 4 all - Science and Engineering Education Research and  Innovation Hub (SEERIH) - The University of Mancheste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540447" y="722355"/>
            <a:ext cx="539750" cy="539750"/>
          </a:xfrm>
          <a:prstGeom prst="rect">
            <a:avLst/>
          </a:prstGeom>
          <a:noFill/>
          <a:ln>
            <a:noFill/>
          </a:ln>
        </p:spPr>
      </p:pic>
      <p:pic>
        <p:nvPicPr>
          <p:cNvPr id="21" name="Picture 20" descr="Enquiring science 4 all - Science and Engineering Education Research and  Innovation Hub (SEERIH) - The University of Manchester"/>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343582" y="727689"/>
            <a:ext cx="539750" cy="539750"/>
          </a:xfrm>
          <a:prstGeom prst="rect">
            <a:avLst/>
          </a:prstGeom>
          <a:noFill/>
          <a:ln>
            <a:noFill/>
          </a:ln>
        </p:spPr>
      </p:pic>
      <p:pic>
        <p:nvPicPr>
          <p:cNvPr id="22" name="Picture 21" descr="Enquiring science 4 all - Science and Engineering Education Research and  Innovation Hub (SEERIH) - The University of Manchester"/>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146717" y="732579"/>
            <a:ext cx="539750" cy="539750"/>
          </a:xfrm>
          <a:prstGeom prst="rect">
            <a:avLst/>
          </a:prstGeom>
          <a:noFill/>
          <a:ln>
            <a:noFill/>
          </a:ln>
        </p:spPr>
      </p:pic>
      <p:pic>
        <p:nvPicPr>
          <p:cNvPr id="23" name="Picture 22" descr="Research using secondary sources"/>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8959298" y="722355"/>
            <a:ext cx="539750" cy="539750"/>
          </a:xfrm>
          <a:prstGeom prst="rect">
            <a:avLst/>
          </a:prstGeom>
          <a:noFill/>
          <a:ln>
            <a:noFill/>
          </a:ln>
        </p:spPr>
      </p:pic>
      <p:pic>
        <p:nvPicPr>
          <p:cNvPr id="25" name="Picture 24" descr="Comparative and Fair Testing"/>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9771880" y="722355"/>
            <a:ext cx="539750" cy="539750"/>
          </a:xfrm>
          <a:prstGeom prst="rect">
            <a:avLst/>
          </a:prstGeom>
          <a:noFill/>
          <a:ln>
            <a:noFill/>
          </a:ln>
        </p:spPr>
      </p:pic>
      <p:pic>
        <p:nvPicPr>
          <p:cNvPr id="3" name="Picture 2"/>
          <p:cNvPicPr>
            <a:picLocks noChangeAspect="1"/>
          </p:cNvPicPr>
          <p:nvPr/>
        </p:nvPicPr>
        <p:blipFill>
          <a:blip r:embed="rId9"/>
          <a:stretch>
            <a:fillRect/>
          </a:stretch>
        </p:blipFill>
        <p:spPr>
          <a:xfrm>
            <a:off x="4651899" y="1730796"/>
            <a:ext cx="3665705" cy="2383286"/>
          </a:xfrm>
          <a:prstGeom prst="rect">
            <a:avLst/>
          </a:prstGeom>
        </p:spPr>
      </p:pic>
    </p:spTree>
    <p:extLst>
      <p:ext uri="{BB962C8B-B14F-4D97-AF65-F5344CB8AC3E}">
        <p14:creationId xmlns:p14="http://schemas.microsoft.com/office/powerpoint/2010/main" val="84992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920331" y="1825625"/>
            <a:ext cx="4351338" cy="4351338"/>
          </a:xfrm>
          <a:prstGeom prst="rect">
            <a:avLst/>
          </a:prstGeom>
        </p:spPr>
      </p:pic>
    </p:spTree>
    <p:extLst>
      <p:ext uri="{BB962C8B-B14F-4D97-AF65-F5344CB8AC3E}">
        <p14:creationId xmlns:p14="http://schemas.microsoft.com/office/powerpoint/2010/main" val="1757920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49829cf-a602-4819-a43e-c842687fabd4">
      <Terms xmlns="http://schemas.microsoft.com/office/infopath/2007/PartnerControls"/>
    </lcf76f155ced4ddcb4097134ff3c332f>
    <TaxCatchAll xmlns="16c3ad06-dd3e-45f2-93a2-28d81ad8cf2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BF969A0A44EF74696F1C22A0E61CC5C" ma:contentTypeVersion="16" ma:contentTypeDescription="Create a new document." ma:contentTypeScope="" ma:versionID="697a58a43b20c1ed1c06f08866fc60d9">
  <xsd:schema xmlns:xsd="http://www.w3.org/2001/XMLSchema" xmlns:xs="http://www.w3.org/2001/XMLSchema" xmlns:p="http://schemas.microsoft.com/office/2006/metadata/properties" xmlns:ns2="16c3ad06-dd3e-45f2-93a2-28d81ad8cf2a" xmlns:ns3="249829cf-a602-4819-a43e-c842687fabd4" targetNamespace="http://schemas.microsoft.com/office/2006/metadata/properties" ma:root="true" ma:fieldsID="fa8c91a0cb1ec2b197214cdb168e4692" ns2:_="" ns3:_="">
    <xsd:import namespace="16c3ad06-dd3e-45f2-93a2-28d81ad8cf2a"/>
    <xsd:import namespace="249829cf-a602-4819-a43e-c842687fabd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element ref="ns3:MediaServiceDateTaken"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c3ad06-dd3e-45f2-93a2-28d81ad8cf2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c8503638-4dce-44e0-88bd-fe5b58557581}" ma:internalName="TaxCatchAll" ma:showField="CatchAllData" ma:web="16c3ad06-dd3e-45f2-93a2-28d81ad8cf2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49829cf-a602-4819-a43e-c842687fabd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3cb784e-dd06-488b-ac6b-1dd9c1bf835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8E6EF4-1CFE-4634-8137-8E5899436277}">
  <ds:schemaRefs>
    <ds:schemaRef ds:uri="http://schemas.microsoft.com/office/infopath/2007/PartnerControls"/>
    <ds:schemaRef ds:uri="http://purl.org/dc/elements/1.1/"/>
    <ds:schemaRef ds:uri="http://schemas.microsoft.com/office/2006/metadata/properties"/>
    <ds:schemaRef ds:uri="249829cf-a602-4819-a43e-c842687fabd4"/>
    <ds:schemaRef ds:uri="16c3ad06-dd3e-45f2-93a2-28d81ad8cf2a"/>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customXml/itemProps2.xml><?xml version="1.0" encoding="utf-8"?>
<ds:datastoreItem xmlns:ds="http://schemas.openxmlformats.org/officeDocument/2006/customXml" ds:itemID="{9212F25D-CA6E-4242-9EA2-7F22D55DC5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c3ad06-dd3e-45f2-93a2-28d81ad8cf2a"/>
    <ds:schemaRef ds:uri="249829cf-a602-4819-a43e-c842687fab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0EEE45-1094-4256-84F0-62533613D56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617</TotalTime>
  <Words>356</Words>
  <Application>Microsoft Office PowerPoint</Application>
  <PresentationFormat>Widescreen</PresentationFormat>
  <Paragraphs>46</Paragraphs>
  <Slides>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Aptos</vt:lpstr>
      <vt:lpstr>Aptos Display</vt:lpstr>
      <vt:lpstr>Arial</vt:lpstr>
      <vt:lpstr>Calibri</vt:lpstr>
      <vt:lpstr>Comic Sans MS</vt:lpstr>
      <vt:lpstr>Letter-join No-Lead 8</vt:lpstr>
      <vt:lpstr>Sassoon Primary Std</vt:lpstr>
      <vt:lpstr>Times New Roman</vt:lpstr>
      <vt:lpstr>Office Theme</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Law, Rebecca</dc:creator>
  <cp:lastModifiedBy>Phill Crowther</cp:lastModifiedBy>
  <cp:revision>25</cp:revision>
  <dcterms:created xsi:type="dcterms:W3CDTF">2025-07-08T18:58:59Z</dcterms:created>
  <dcterms:modified xsi:type="dcterms:W3CDTF">2026-01-16T13:00:03Z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0x0101006BF969A0A44EF74696F1C22A0E61CC5C</vt:lpwstr>
  </property>
  <property fmtid="{D5CDD505-2E9C-101B-9397-08002B2CF9AE}" pid="3" name="MediaServiceImageTags">
    <vt:lpwstr/>
  </property>
</Properties>
</file>