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67" r:id="rId2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5BDF2"/>
    <a:srgbClr val="FFE652"/>
    <a:srgbClr val="FF6571"/>
    <a:srgbClr val="FFBD64"/>
    <a:srgbClr val="AFF320"/>
    <a:srgbClr val="E6AFEC"/>
    <a:srgbClr val="D26CD9"/>
    <a:srgbClr val="48BEF2"/>
    <a:srgbClr val="009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D24318A-1A9F-4467-85FA-F9E7AB265BE8}" v="22" dt="2025-07-07T09:43:44.564"/>
    <p1510:client id="{835D72BA-F9D8-7AF7-F0C5-EF060469062E}" v="6" dt="2025-07-07T19:00:27.14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01" autoAdjust="0"/>
    <p:restoredTop sz="94595"/>
  </p:normalViewPr>
  <p:slideViewPr>
    <p:cSldViewPr snapToGrid="0">
      <p:cViewPr varScale="1">
        <p:scale>
          <a:sx n="82" d="100"/>
          <a:sy n="82" d="100"/>
        </p:scale>
        <p:origin x="65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9" Type="http://schemas.microsoft.com/office/2015/10/relationships/revisionInfo" Target="revisionInfo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3B11F4BB-1DCE-A64F-A70D-AC09F4E7625E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2538"/>
            <a:ext cx="60086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06" tIns="48303" rIns="96606" bIns="48303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821506"/>
            <a:ext cx="5510530" cy="3944868"/>
          </a:xfrm>
          <a:prstGeom prst="rect">
            <a:avLst/>
          </a:prstGeom>
        </p:spPr>
        <p:txBody>
          <a:bodyPr vert="horz" lIns="96606" tIns="48303" rIns="96606" bIns="48303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8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2D279EB3-DF7D-8448-A0F6-B54B04E364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578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279EB3-DF7D-8448-A0F6-B54B04E3643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4964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0D2F9-CA97-F192-5600-B9634EDF8F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ACC1A8-1C35-1F5E-0628-964589EB4C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91A756-2207-AC1A-5B7E-4D94172AD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02/09/2025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5169FC-EA26-04F7-5FFE-DB32F0321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72493B-2A7E-9959-86CE-48818D79F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1530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B3F45-6F33-418D-2627-C7470C2D8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2FE033-BCF1-9816-3A86-2EE78ED159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226DD9-67BF-5EBB-D3A8-4315B1C94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02/09/2025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2C37D0-635B-CF9E-93BD-2EF3CFA8F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B20C7B-B3AF-32E6-05EE-0D0B1AC06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3166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1C0C5-AEAB-90D5-47BE-0356368822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B9CAC3-FD36-4DD2-D9E0-582EF30957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83C53F-BB14-DEED-7999-17E41FB1B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02/09/2025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F97AC9-7ACF-AF4F-5EC1-DAADFB33F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A6E6AC-2B40-E266-CF9D-65785C8DA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8749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1EF42-3A4C-0E8C-2919-6995680D37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62FC49-0C73-E73D-F33C-8ED198B61E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7DC773-F165-C599-9FA4-7AB9D19BFF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C4A76D-6D94-C2E2-0A53-C94172BBA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02/09/2025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FED423-D793-58C6-4F03-CE771E9B6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08A863-3D5F-0903-E71E-6466910F3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4204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9DD87-9BB3-8454-0645-521EB6EBD7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9B35DF-B6B8-319E-1780-7592C600F0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5C8ED3-4C27-E673-9678-F3D2274992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4921E5-442D-0B9B-FA25-C43EE3C63E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07D144-869E-9C3E-88CE-4C7EF6CCD7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A9B895F-5E37-75CE-71E5-837B88E03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02/09/2025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3C84755-5CDD-4962-AE0A-BEBAEBB1B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6BF712A-1677-9D18-46DB-6DDB21EA9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875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D54AEB-8F53-A817-D0FE-0C554FFC9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4C0054-E822-BBA0-2777-A7CBDCFD1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02/09/2025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AF8512-22CC-FA4C-F5C0-A260C0A18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893437-EF93-93C0-7A44-B1673DC7C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1355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49AE57-4D32-97D5-64A2-83C8A3385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02/09/2025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7A5A61-FC6C-E3C7-1E27-9F3D495B4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BFE85D-CAB3-D822-22F6-EDDED8C208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5681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00CDAC-1E6B-5F8C-AEE2-69C1542351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248CA2-0699-4BD1-D050-9D0F97A98A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88DDF9-1985-09C9-3A5C-42CD00F861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B24EC0-F5A8-AD13-F4CD-D7FC0E2C2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02/09/2025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0AFAF4-2C83-7DDF-F0A7-93962638E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73AE61-D6BC-3782-777F-998A54474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0501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FAD43-21A5-82FA-CC95-DFE082876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A4A330-4A78-1F09-5F95-2FB2149C2D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F45581-886A-424C-8BC5-5522AE0C9E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2079AF-C09A-BE3E-92D7-260108FEE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02/09/2025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AB16C8-9015-C231-9EC8-3B3029364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78FC27-6C2F-6C36-524A-AC18209EE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5627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19AEB-07B3-E524-DEF2-F1F71BD50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897AE7-A699-90EA-128B-E41FE8891A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CBE33B-9F99-CF28-17BE-903075275E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02/09/2025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BC5ABA-3A9E-A7B3-3CC9-C77FD2706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810EDD-864A-69B6-90A2-AA33E4C32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8488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FE4E468-FDD3-D5F4-BAEE-C736F38C7D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C414FE-04B5-8151-A177-A6A7F8FCE3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77DE9A-9C80-E7AB-547F-CC705F4F1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02/09/2025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7A537E-8A82-1BE1-2443-B300E2A6A7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231A4E-CFFF-FA05-5533-78C1B46FD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8708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138918-7588-D50D-3580-6C0107D8C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B5CB80-CC1F-E44F-F910-90B63E7D44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F033C7-572A-E0AA-FB08-F1B0548814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D5061-9745-6A4B-A970-34B6A9BD5BC3}" type="datetimeFigureOut">
              <a:rPr lang="en-GB" smtClean="0"/>
              <a:t>02/09/2025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8EEDE2-6B94-E9AC-1F5E-CBE87A59C4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759C6-B9E4-C832-51AB-DEFEFDDFB2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1506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AB89888-C9F5-3B13-2D96-AEDDADFB43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5349482"/>
              </p:ext>
            </p:extLst>
          </p:nvPr>
        </p:nvGraphicFramePr>
        <p:xfrm>
          <a:off x="142363" y="1182754"/>
          <a:ext cx="4409543" cy="16107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09543">
                  <a:extLst>
                    <a:ext uri="{9D8B030D-6E8A-4147-A177-3AD203B41FA5}">
                      <a16:colId xmlns:a16="http://schemas.microsoft.com/office/drawing/2014/main" val="3779118157"/>
                    </a:ext>
                  </a:extLst>
                </a:gridCol>
              </a:tblGrid>
              <a:tr h="339833">
                <a:tc>
                  <a:txBody>
                    <a:bodyPr/>
                    <a:lstStyle/>
                    <a:p>
                      <a:pPr algn="ctr"/>
                      <a:r>
                        <a:rPr lang="en-GB" sz="1400" b="1" kern="100" dirty="0">
                          <a:solidFill>
                            <a:schemeClr val="tx1"/>
                          </a:solidFill>
                          <a:effectLst/>
                          <a:latin typeface="Sassoon Primary Std" panose="020B0503020103030203" pitchFamily="34" charset="0"/>
                        </a:rPr>
                        <a:t>What should I already know?</a:t>
                      </a:r>
                      <a:endParaRPr lang="en-GB" sz="1400" b="1" kern="100" dirty="0">
                        <a:solidFill>
                          <a:schemeClr val="tx1"/>
                        </a:solidFill>
                        <a:effectLst/>
                        <a:latin typeface="Sassoon Primary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AF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8199361"/>
                  </a:ext>
                </a:extLst>
              </a:tr>
              <a:tr h="1270943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9976572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03F5076-9B99-04FD-B2C0-CE35CD1C44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8259313"/>
              </p:ext>
            </p:extLst>
          </p:nvPr>
        </p:nvGraphicFramePr>
        <p:xfrm>
          <a:off x="120975" y="2927147"/>
          <a:ext cx="4434348" cy="39312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03284">
                  <a:extLst>
                    <a:ext uri="{9D8B030D-6E8A-4147-A177-3AD203B41FA5}">
                      <a16:colId xmlns:a16="http://schemas.microsoft.com/office/drawing/2014/main" val="3092997082"/>
                    </a:ext>
                  </a:extLst>
                </a:gridCol>
                <a:gridCol w="3231064">
                  <a:extLst>
                    <a:ext uri="{9D8B030D-6E8A-4147-A177-3AD203B41FA5}">
                      <a16:colId xmlns:a16="http://schemas.microsoft.com/office/drawing/2014/main" val="2401306284"/>
                    </a:ext>
                  </a:extLst>
                </a:gridCol>
              </a:tblGrid>
              <a:tr h="42670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b="1" kern="100" dirty="0">
                          <a:solidFill>
                            <a:schemeClr val="tx1"/>
                          </a:solidFill>
                          <a:effectLst/>
                          <a:latin typeface="Sassoon Primary Std" panose="020B0503020103030203" pitchFamily="34" charset="0"/>
                        </a:rPr>
                        <a:t>Key Voca</a:t>
                      </a:r>
                      <a:r>
                        <a:rPr lang="en-GB" sz="1600" b="1" kern="100" dirty="0">
                          <a:solidFill>
                            <a:schemeClr val="tx1"/>
                          </a:solidFill>
                          <a:effectLst/>
                          <a:latin typeface="Sassoon Primary Std" panose="020B0503020103030203" pitchFamily="34" charset="0"/>
                        </a:rPr>
                        <a:t>b</a:t>
                      </a:r>
                      <a:r>
                        <a:rPr lang="en-GB" sz="1400" b="1" kern="100" dirty="0">
                          <a:solidFill>
                            <a:schemeClr val="tx1"/>
                          </a:solidFill>
                          <a:effectLst/>
                          <a:latin typeface="Sassoon Primary Std" panose="020B0503020103030203" pitchFamily="34" charset="0"/>
                        </a:rPr>
                        <a:t>ulary:</a:t>
                      </a:r>
                      <a:endParaRPr lang="en-GB" sz="1200" b="1" kern="100" dirty="0">
                        <a:solidFill>
                          <a:schemeClr val="tx1"/>
                        </a:solidFill>
                        <a:effectLst/>
                        <a:latin typeface="Sassoon Primary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F320">
                        <a:alpha val="52157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9111706"/>
                  </a:ext>
                </a:extLst>
              </a:tr>
              <a:tr h="573625">
                <a:tc>
                  <a:txBody>
                    <a:bodyPr/>
                    <a:lstStyle/>
                    <a:p>
                      <a:pPr algn="l"/>
                      <a:r>
                        <a:rPr lang="en-GB" sz="1100" b="0" kern="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Boudica</a:t>
                      </a:r>
                      <a:endParaRPr lang="en-GB" sz="11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kern="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Queen of the Ancient British Iceni tribe. </a:t>
                      </a:r>
                      <a:endParaRPr lang="en-GB" sz="11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3780469"/>
                  </a:ext>
                </a:extLst>
              </a:tr>
              <a:tr h="425633">
                <a:tc>
                  <a:txBody>
                    <a:bodyPr/>
                    <a:lstStyle/>
                    <a:p>
                      <a:pPr algn="l"/>
                      <a:r>
                        <a:rPr lang="en-GB" sz="1100" b="0" kern="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Iceni Tribe</a:t>
                      </a:r>
                      <a:endParaRPr lang="en-GB" sz="11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kern="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Ancient tribe of Eastern Britain. </a:t>
                      </a:r>
                      <a:endParaRPr lang="en-GB" sz="11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4396240"/>
                  </a:ext>
                </a:extLst>
              </a:tr>
              <a:tr h="425633">
                <a:tc>
                  <a:txBody>
                    <a:bodyPr/>
                    <a:lstStyle/>
                    <a:p>
                      <a:pPr algn="l"/>
                      <a:r>
                        <a:rPr lang="en-GB" sz="1100" b="0" kern="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Revolt </a:t>
                      </a:r>
                      <a:endParaRPr lang="en-GB" sz="11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take violent action against an established government or </a:t>
                      </a:r>
                      <a:r>
                        <a:rPr lang="en-GB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ruler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 rebel</a:t>
                      </a:r>
                      <a:endParaRPr lang="en-GB" sz="8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7124757"/>
                  </a:ext>
                </a:extLst>
              </a:tr>
              <a:tr h="415361">
                <a:tc>
                  <a:txBody>
                    <a:bodyPr/>
                    <a:lstStyle/>
                    <a:p>
                      <a:pPr algn="l"/>
                      <a:r>
                        <a:rPr lang="en-GB" sz="1100" b="0" kern="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Settled </a:t>
                      </a:r>
                      <a:endParaRPr lang="en-GB" sz="11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kern="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Make ones permanent home somewhere.</a:t>
                      </a:r>
                      <a:r>
                        <a:rPr lang="en-GB" sz="1100" b="0" kern="1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1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437082"/>
                  </a:ext>
                </a:extLst>
              </a:tr>
              <a:tr h="419908">
                <a:tc>
                  <a:txBody>
                    <a:bodyPr/>
                    <a:lstStyle/>
                    <a:p>
                      <a:pPr algn="l"/>
                      <a:r>
                        <a:rPr lang="en-GB" sz="1100" b="0" kern="100" dirty="0" smtClean="0">
                          <a:solidFill>
                            <a:srgbClr val="45BDF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Migration </a:t>
                      </a:r>
                      <a:endParaRPr lang="en-GB" sz="1100" b="0" kern="100" dirty="0">
                        <a:solidFill>
                          <a:srgbClr val="45BDF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00" dirty="0" smtClean="0">
                          <a:solidFill>
                            <a:srgbClr val="45BDF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Moving from one place to another. </a:t>
                      </a:r>
                      <a:endParaRPr lang="en-GB" sz="1100" b="0" kern="100" dirty="0">
                        <a:solidFill>
                          <a:srgbClr val="45BDF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893048"/>
                  </a:ext>
                </a:extLst>
              </a:tr>
              <a:tr h="401693">
                <a:tc>
                  <a:txBody>
                    <a:bodyPr/>
                    <a:lstStyle/>
                    <a:p>
                      <a:pPr algn="l"/>
                      <a:r>
                        <a:rPr lang="en-GB" sz="1100" b="0" kern="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Invasion </a:t>
                      </a:r>
                      <a:endParaRPr lang="en-GB" sz="11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movement of an army into a region, usually in a hostile attack that’s part of a war or conflict.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7011051"/>
                  </a:ext>
                </a:extLst>
              </a:tr>
              <a:tr h="332817">
                <a:tc>
                  <a:txBody>
                    <a:bodyPr/>
                    <a:lstStyle/>
                    <a:p>
                      <a:pPr algn="l"/>
                      <a:r>
                        <a:rPr lang="en-GB" sz="1100" b="0" kern="1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Consequence </a:t>
                      </a:r>
                      <a:endParaRPr lang="en-GB" sz="1100" b="0" kern="100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kern="1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Comes after or as</a:t>
                      </a:r>
                      <a:r>
                        <a:rPr lang="en-GB" sz="1100" b="0" kern="1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 result of something you do.</a:t>
                      </a:r>
                      <a:endParaRPr lang="en-GB" sz="1100" b="0" kern="100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0673362"/>
                  </a:ext>
                </a:extLst>
              </a:tr>
              <a:tr h="509902">
                <a:tc>
                  <a:txBody>
                    <a:bodyPr/>
                    <a:lstStyle/>
                    <a:p>
                      <a:pPr algn="l"/>
                      <a:r>
                        <a:rPr lang="en-GB" sz="1100" b="0" kern="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Ruled </a:t>
                      </a:r>
                      <a:endParaRPr lang="en-GB" sz="11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kern="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Exercise</a:t>
                      </a:r>
                      <a:r>
                        <a:rPr lang="en-GB" sz="1100" b="0" kern="1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ultimate power or authority over (an area and its people). </a:t>
                      </a:r>
                      <a:endParaRPr lang="en-GB" sz="11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2319861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F9F3430-F2F1-6977-D0AC-480F4D5147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3380986"/>
              </p:ext>
            </p:extLst>
          </p:nvPr>
        </p:nvGraphicFramePr>
        <p:xfrm>
          <a:off x="4644572" y="1192156"/>
          <a:ext cx="7424238" cy="16013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424238">
                  <a:extLst>
                    <a:ext uri="{9D8B030D-6E8A-4147-A177-3AD203B41FA5}">
                      <a16:colId xmlns:a16="http://schemas.microsoft.com/office/drawing/2014/main" val="2383679079"/>
                    </a:ext>
                  </a:extLst>
                </a:gridCol>
              </a:tblGrid>
              <a:tr h="303355">
                <a:tc>
                  <a:txBody>
                    <a:bodyPr/>
                    <a:lstStyle/>
                    <a:p>
                      <a:pPr algn="l"/>
                      <a:r>
                        <a:rPr lang="en-GB" sz="1400" b="1" kern="100" dirty="0">
                          <a:solidFill>
                            <a:schemeClr val="tx1"/>
                          </a:solidFill>
                          <a:effectLst/>
                          <a:latin typeface="Sassoon Primary Std" panose="020B0503020103030203" pitchFamily="34" charset="0"/>
                        </a:rPr>
                        <a:t>Timeline</a:t>
                      </a:r>
                      <a:r>
                        <a:rPr lang="en-GB" sz="1400" b="1" kern="100" smtClean="0">
                          <a:solidFill>
                            <a:schemeClr val="tx1"/>
                          </a:solidFill>
                          <a:effectLst/>
                          <a:latin typeface="Sassoon Primary Std" panose="020B0503020103030203" pitchFamily="34" charset="0"/>
                        </a:rPr>
                        <a:t>: 753BC – 410AD</a:t>
                      </a:r>
                      <a:endParaRPr lang="en-GB" sz="1200" b="1" kern="100" dirty="0">
                        <a:solidFill>
                          <a:schemeClr val="tx1"/>
                        </a:solidFill>
                        <a:effectLst/>
                        <a:latin typeface="Sassoon Primary Std" panose="020B050302010303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BD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153713"/>
                  </a:ext>
                </a:extLst>
              </a:tr>
              <a:tr h="1298020">
                <a:tc>
                  <a:txBody>
                    <a:bodyPr/>
                    <a:lstStyle/>
                    <a:p>
                      <a:pPr fontAlgn="base"/>
                      <a:r>
                        <a:rPr lang="en-GB" sz="1200" kern="100" dirty="0">
                          <a:effectLst/>
                        </a:rPr>
                        <a:t>                                                                                                                                         </a:t>
                      </a:r>
                      <a:endParaRPr lang="en-GB" sz="12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6235248"/>
                  </a:ext>
                </a:extLst>
              </a:tr>
            </a:tbl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000F049F-F22F-6386-66A6-6DDB90E2C4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2440" y="82461"/>
            <a:ext cx="1097725" cy="992606"/>
          </a:xfrm>
          <a:prstGeom prst="rect">
            <a:avLst/>
          </a:prstGeom>
        </p:spPr>
      </p:pic>
      <p:sp>
        <p:nvSpPr>
          <p:cNvPr id="18" name="Rounded Rectangle 2">
            <a:extLst>
              <a:ext uri="{FF2B5EF4-FFF2-40B4-BE49-F238E27FC236}">
                <a16:creationId xmlns:a16="http://schemas.microsoft.com/office/drawing/2014/main" id="{E74DA26F-1E62-B19B-0861-A886F13B5D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1587" y="87339"/>
            <a:ext cx="8334118" cy="468312"/>
          </a:xfrm>
          <a:prstGeom prst="roundRect">
            <a:avLst>
              <a:gd name="adj" fmla="val 16667"/>
            </a:avLst>
          </a:prstGeom>
          <a:solidFill>
            <a:srgbClr val="E8F4FF"/>
          </a:solidFill>
          <a:ln w="12700">
            <a:solidFill>
              <a:srgbClr val="2F5496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2F5597"/>
                </a:solidFill>
                <a:effectLst/>
                <a:latin typeface="Sassoon Primary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Holy Trinity C of E Primary School- History Knowledge Organisers – Year 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2F5597"/>
                </a:solidFill>
                <a:effectLst/>
                <a:latin typeface="Sassoon Primary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 Primary Std" panose="020B0503020103030203" pitchFamily="34" charset="0"/>
            </a:endParaRPr>
          </a:p>
        </p:txBody>
      </p:sp>
      <p:sp>
        <p:nvSpPr>
          <p:cNvPr id="21" name="AutoShape 4">
            <a:extLst>
              <a:ext uri="{FF2B5EF4-FFF2-40B4-BE49-F238E27FC236}">
                <a16:creationId xmlns:a16="http://schemas.microsoft.com/office/drawing/2014/main" id="{3BE01CA9-988D-5831-D15B-A885F3ABFF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636" y="82461"/>
            <a:ext cx="1999583" cy="966676"/>
          </a:xfrm>
          <a:prstGeom prst="roundRect">
            <a:avLst>
              <a:gd name="adj" fmla="val 16667"/>
            </a:avLst>
          </a:prstGeom>
          <a:noFill/>
          <a:ln w="12700">
            <a:solidFill>
              <a:srgbClr val="2F54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base"/>
            <a:endParaRPr lang="en-GB" sz="1400" dirty="0">
              <a:solidFill>
                <a:srgbClr val="0070C0"/>
              </a:solidFill>
              <a:latin typeface="Sassoon Primary Std" panose="020B0503020103030203" pitchFamily="34" charset="0"/>
            </a:endParaRPr>
          </a:p>
          <a:p>
            <a:pPr fontAlgn="base"/>
            <a:endParaRPr lang="en-GB" sz="1400" dirty="0">
              <a:solidFill>
                <a:srgbClr val="0070C0"/>
              </a:solidFill>
              <a:latin typeface="Sassoon Primary Std" panose="020B0503020103030203" pitchFamily="34" charset="0"/>
            </a:endParaRPr>
          </a:p>
          <a:p>
            <a:pPr fontAlgn="base"/>
            <a:r>
              <a:rPr lang="en-GB" sz="1400" dirty="0">
                <a:solidFill>
                  <a:srgbClr val="0070C0"/>
                </a:solidFill>
                <a:latin typeface="Sassoon Primary Std" panose="020B0503020103030203" pitchFamily="34" charset="0"/>
              </a:rPr>
              <a:t>Substantive Concept:  </a:t>
            </a:r>
            <a:r>
              <a:rPr lang="en-GB" sz="1400" dirty="0" smtClean="0">
                <a:solidFill>
                  <a:srgbClr val="0070C0"/>
                </a:solidFill>
                <a:latin typeface="Sassoon Primary Std" panose="020B0503020103030203" pitchFamily="34" charset="0"/>
              </a:rPr>
              <a:t>Migration</a:t>
            </a:r>
            <a:endParaRPr lang="en-GB" sz="1400" dirty="0">
              <a:solidFill>
                <a:srgbClr val="0070C0"/>
              </a:solidFill>
              <a:latin typeface="Sassoon Primary Std" panose="020B0503020103030203" pitchFamily="34" charset="0"/>
            </a:endParaRPr>
          </a:p>
          <a:p>
            <a:pPr fontAlgn="base"/>
            <a:r>
              <a:rPr lang="en-GB" sz="1400" dirty="0">
                <a:solidFill>
                  <a:srgbClr val="FF0000"/>
                </a:solidFill>
                <a:latin typeface="Sassoon Primary Std" panose="020B0503020103030203" pitchFamily="34" charset="0"/>
              </a:rPr>
              <a:t>Disciplinary Concept: </a:t>
            </a:r>
            <a:r>
              <a:rPr lang="en-GB" sz="1400" dirty="0" smtClean="0">
                <a:solidFill>
                  <a:srgbClr val="FF0000"/>
                </a:solidFill>
                <a:latin typeface="Sassoon Primary Std" panose="020B0503020103030203" pitchFamily="34" charset="0"/>
              </a:rPr>
              <a:t>Consequence</a:t>
            </a:r>
            <a:endParaRPr lang="en-GB" sz="1400" dirty="0">
              <a:solidFill>
                <a:srgbClr val="FF0000"/>
              </a:solidFill>
              <a:latin typeface="Sassoon Primary Std" panose="020B0503020103030203" pitchFamily="34" charset="0"/>
            </a:endParaRPr>
          </a:p>
          <a:p>
            <a:endParaRPr lang="en-GB" sz="1400" dirty="0">
              <a:latin typeface="Sassoon Primary Std" panose="020B0503020103030203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 Primary Std" panose="020B0503020103030203" pitchFamily="34" charset="0"/>
            </a:endParaRPr>
          </a:p>
        </p:txBody>
      </p:sp>
      <p:sp>
        <p:nvSpPr>
          <p:cNvPr id="26" name="AutoShape 4">
            <a:extLst>
              <a:ext uri="{FF2B5EF4-FFF2-40B4-BE49-F238E27FC236}">
                <a16:creationId xmlns:a16="http://schemas.microsoft.com/office/drawing/2014/main" id="{BDE872D6-439E-18AE-C8AF-6DE0A72C5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1587" y="639561"/>
            <a:ext cx="6090348" cy="409575"/>
          </a:xfrm>
          <a:prstGeom prst="roundRect">
            <a:avLst>
              <a:gd name="adj" fmla="val 16667"/>
            </a:avLst>
          </a:prstGeom>
          <a:noFill/>
          <a:ln w="12700">
            <a:solidFill>
              <a:srgbClr val="2F54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b="1" dirty="0" smtClean="0">
                <a:solidFill>
                  <a:srgbClr val="000000"/>
                </a:solidFill>
                <a:latin typeface="Sassoon Primary Std" panose="020B0503020103030203" pitchFamily="34" charset="0"/>
                <a:cs typeface="Times New Roman" panose="02020603050405020304" pitchFamily="18" charset="0"/>
              </a:rPr>
              <a:t>What effects did the Roman invasion have on Boudica and the Iceni tribe?</a:t>
            </a: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 Primary Std" panose="020B0503020103030203" pitchFamily="34" charset="0"/>
            </a:endParaRPr>
          </a:p>
        </p:txBody>
      </p:sp>
      <p:sp>
        <p:nvSpPr>
          <p:cNvPr id="27" name="AutoShape 4">
            <a:extLst>
              <a:ext uri="{FF2B5EF4-FFF2-40B4-BE49-F238E27FC236}">
                <a16:creationId xmlns:a16="http://schemas.microsoft.com/office/drawing/2014/main" id="{9BB3D0D4-0AFE-FCEF-B4A6-8A90B651A6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17598" y="639560"/>
            <a:ext cx="2168107" cy="409575"/>
          </a:xfrm>
          <a:prstGeom prst="roundRect">
            <a:avLst>
              <a:gd name="adj" fmla="val 16667"/>
            </a:avLst>
          </a:prstGeom>
          <a:noFill/>
          <a:ln w="12700">
            <a:solidFill>
              <a:srgbClr val="2F54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rimary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British Value</a:t>
            </a:r>
            <a:r>
              <a:rPr lang="en-US" altLang="en-US" sz="1400" b="1" dirty="0">
                <a:solidFill>
                  <a:srgbClr val="000000"/>
                </a:solidFill>
                <a:latin typeface="Sassoon Primary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b="1" dirty="0">
                <a:solidFill>
                  <a:srgbClr val="000000"/>
                </a:solidFill>
                <a:latin typeface="Sassoon Primary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1100" b="1" dirty="0" smtClean="0">
                <a:solidFill>
                  <a:srgbClr val="000000"/>
                </a:solidFill>
                <a:latin typeface="Sassoon Primary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Mutual Respect and Tolerance</a:t>
            </a: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 Primary Std" panose="020B0503020103030203" pitchFamily="34" charset="0"/>
            </a:endParaRP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0E8A66CB-E34C-EA88-AD43-9B1833626D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6438949"/>
              </p:ext>
            </p:extLst>
          </p:nvPr>
        </p:nvGraphicFramePr>
        <p:xfrm>
          <a:off x="4634744" y="2916709"/>
          <a:ext cx="7414381" cy="38582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4108">
                  <a:extLst>
                    <a:ext uri="{9D8B030D-6E8A-4147-A177-3AD203B41FA5}">
                      <a16:colId xmlns:a16="http://schemas.microsoft.com/office/drawing/2014/main" val="1339273351"/>
                    </a:ext>
                  </a:extLst>
                </a:gridCol>
                <a:gridCol w="1672016">
                  <a:extLst>
                    <a:ext uri="{9D8B030D-6E8A-4147-A177-3AD203B41FA5}">
                      <a16:colId xmlns:a16="http://schemas.microsoft.com/office/drawing/2014/main" val="1903073624"/>
                    </a:ext>
                  </a:extLst>
                </a:gridCol>
                <a:gridCol w="1482752">
                  <a:extLst>
                    <a:ext uri="{9D8B030D-6E8A-4147-A177-3AD203B41FA5}">
                      <a16:colId xmlns:a16="http://schemas.microsoft.com/office/drawing/2014/main" val="2567960145"/>
                    </a:ext>
                  </a:extLst>
                </a:gridCol>
                <a:gridCol w="1482753">
                  <a:extLst>
                    <a:ext uri="{9D8B030D-6E8A-4147-A177-3AD203B41FA5}">
                      <a16:colId xmlns:a16="http://schemas.microsoft.com/office/drawing/2014/main" val="2857987081"/>
                    </a:ext>
                  </a:extLst>
                </a:gridCol>
                <a:gridCol w="1482752">
                  <a:extLst>
                    <a:ext uri="{9D8B030D-6E8A-4147-A177-3AD203B41FA5}">
                      <a16:colId xmlns:a16="http://schemas.microsoft.com/office/drawing/2014/main" val="1354247240"/>
                    </a:ext>
                  </a:extLst>
                </a:gridCol>
              </a:tblGrid>
              <a:tr h="370148">
                <a:tc gridSpan="5">
                  <a:txBody>
                    <a:bodyPr/>
                    <a:lstStyle/>
                    <a:p>
                      <a:r>
                        <a:rPr lang="en-GB" sz="1400" b="1" smtClean="0">
                          <a:solidFill>
                            <a:schemeClr val="tx1"/>
                          </a:solidFill>
                          <a:latin typeface="Sassoon Primary Std"/>
                        </a:rPr>
                        <a:t>Sentence builders: 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Sassoon Primary St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571">
                        <a:alpha val="50196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8966433"/>
                  </a:ext>
                </a:extLst>
              </a:tr>
              <a:tr h="1017031">
                <a:tc gridSpan="5">
                  <a:txBody>
                    <a:bodyPr/>
                    <a:lstStyle/>
                    <a:p>
                      <a:pPr algn="l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Romans were known for…     One</a:t>
                      </a:r>
                      <a:r>
                        <a:rPr lang="en-GB" sz="11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of the most important things the Romans did was…       In Roman times, people lived…</a:t>
                      </a:r>
                    </a:p>
                    <a:p>
                      <a:pPr algn="l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Romans were skilled in…       After conquering a new land…     Life in Roman Britain was…     This meant that…</a:t>
                      </a:r>
                    </a:p>
                    <a:p>
                      <a:pPr algn="l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Therefore…     After the battle, Boudica is said to have…    Boudica’s army also destroyed… </a:t>
                      </a:r>
                    </a:p>
                    <a:p>
                      <a:pPr algn="l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Boudica decided to lead a revolt against the Romans because…</a:t>
                      </a:r>
                      <a:endParaRPr lang="en-GB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900" u="sng" dirty="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Prior Learning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 fontAlgn="base">
                        <a:buNone/>
                      </a:pPr>
                      <a:r>
                        <a:rPr lang="en-GB" sz="900" dirty="0">
                          <a:solidFill>
                            <a:srgbClr val="2E74B5"/>
                          </a:solidFill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Substantive Concept (First order): Equality</a:t>
                      </a:r>
                      <a:r>
                        <a:rPr lang="en-GB" sz="900" dirty="0">
                          <a:solidFill>
                            <a:srgbClr val="2E74B5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 </a:t>
                      </a:r>
                      <a:r>
                        <a:rPr lang="en-US" sz="900" dirty="0">
                          <a:solidFill>
                            <a:srgbClr val="2E74B5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 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900" dirty="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EYFS: People who help us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Disciplinary (Second Order) Concept: Significance</a:t>
                      </a:r>
                      <a:r>
                        <a:rPr lang="en-US" sz="9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 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900" dirty="0">
                          <a:effectLst/>
                          <a:latin typeface="Comic Sans MS" panose="030F0702030302020204" pitchFamily="66" charset="0"/>
                          <a:ea typeface="Times New Roman" panose="02020603050405020304" pitchFamily="18" charset="0"/>
                          <a:cs typeface="Segoe UI" panose="020B0502040204020203" pitchFamily="34" charset="0"/>
                        </a:rPr>
                        <a:t>Year 1- Neil Armstrong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tc hMerge="1"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tc hMerge="1"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4259472511"/>
                  </a:ext>
                </a:extLst>
              </a:tr>
              <a:tr h="384416">
                <a:tc gridSpan="5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Sassoon Primary Std" panose="020B0503020103030203" pitchFamily="34" charset="0"/>
                        </a:rPr>
                        <a:t>Sticky Learning: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52">
                        <a:alpha val="74902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1553528"/>
                  </a:ext>
                </a:extLst>
              </a:tr>
              <a:tr h="2081318">
                <a:tc>
                  <a:txBody>
                    <a:bodyPr/>
                    <a:lstStyle/>
                    <a:p>
                      <a:pPr marL="0" marR="0" lvl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0" i="0" u="none" strike="noStrike" kern="1200" noProof="0" dirty="0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Boudica was a queen of the British Celtic Iceni Tribe who led an uprising against the </a:t>
                      </a:r>
                      <a:r>
                        <a:rPr lang="en-GB" sz="800" b="0" i="0" u="none" strike="noStrike" kern="1200" noProof="0" dirty="0" smtClean="0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occupying</a:t>
                      </a:r>
                      <a:r>
                        <a:rPr lang="en-GB" sz="800" b="0" i="0" u="none" strike="noStrike" kern="1200" baseline="0" noProof="0" dirty="0" smtClean="0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 </a:t>
                      </a:r>
                      <a:r>
                        <a:rPr lang="en-GB" sz="800" b="0" i="0" u="none" strike="noStrike" kern="1200" noProof="0" dirty="0" smtClean="0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forces</a:t>
                      </a:r>
                      <a:r>
                        <a:rPr lang="en-GB" sz="800" b="0" i="0" u="none" strike="noStrike" kern="1200" baseline="0" noProof="0" dirty="0" smtClean="0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 </a:t>
                      </a:r>
                      <a:r>
                        <a:rPr lang="en-GB" sz="800" b="0" i="0" u="none" strike="noStrike" kern="1200" noProof="0" dirty="0" smtClean="0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of </a:t>
                      </a:r>
                      <a:r>
                        <a:rPr lang="en-GB" sz="800" b="0" i="0" u="none" strike="noStrike" kern="1200" noProof="0" dirty="0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the Roman Empire.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Sassoon Primary Std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algn="just"/>
                      <a:endParaRPr lang="en-GB" sz="1100" b="1" dirty="0" smtClean="0">
                        <a:solidFill>
                          <a:schemeClr val="tx1"/>
                        </a:solidFill>
                        <a:latin typeface="Sassoon Primary Std" panose="020B0503020103030203" pitchFamily="34" charset="0"/>
                      </a:endParaRPr>
                    </a:p>
                    <a:p>
                      <a:pPr algn="just"/>
                      <a:endParaRPr lang="en-GB" sz="1100" b="1" dirty="0">
                        <a:solidFill>
                          <a:schemeClr val="tx1"/>
                        </a:solidFill>
                        <a:latin typeface="Sassoon Primary Std" panose="020B0503020103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Between 60-61AD, Boudica led a revolt against the Romans. Tribes marched to Colchester which was the capital of Roman Britain and defeated the Roman Legion there. </a:t>
                      </a:r>
                      <a:endParaRPr lang="en-GB" sz="4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Romans invaded Britain in 43AD they then settled and ruled the country for 400 years until 410AD. 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algn="just"/>
                      <a:endParaRPr lang="en-GB" sz="1100" b="1" dirty="0">
                        <a:solidFill>
                          <a:schemeClr val="tx1"/>
                        </a:solidFill>
                        <a:latin typeface="Sassoon Primary Std" panose="020B0503020103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Celts fought among themselves so much and as a consequence were unable to work together against the Romans. 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algn="just"/>
                      <a:endParaRPr lang="en-GB" sz="1100" b="1" dirty="0" smtClean="0">
                        <a:solidFill>
                          <a:schemeClr val="tx1"/>
                        </a:solidFill>
                        <a:latin typeface="Sassoon Primary Std" panose="020B0503020103030203" pitchFamily="34" charset="0"/>
                      </a:endParaRPr>
                    </a:p>
                    <a:p>
                      <a:pPr algn="just"/>
                      <a:endParaRPr lang="en-GB" sz="1100" b="1" dirty="0">
                        <a:solidFill>
                          <a:schemeClr val="tx1"/>
                        </a:solidFill>
                        <a:latin typeface="Sassoon Primary Std" panose="020B0503020103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There was widespread migration of the Roman Empire across Britain. </a:t>
                      </a:r>
                      <a:endParaRPr lang="en-GB" sz="8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endParaRPr lang="en-GB" sz="1100" b="1" dirty="0">
                        <a:solidFill>
                          <a:schemeClr val="tx1"/>
                        </a:solidFill>
                        <a:latin typeface="Sassoon Primary Std" panose="020B050302010303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9124471"/>
                  </a:ext>
                </a:extLst>
              </a:tr>
            </a:tbl>
          </a:graphicData>
        </a:graphic>
      </p:graphicFrame>
      <p:sp>
        <p:nvSpPr>
          <p:cNvPr id="29" name="TextBox 28">
            <a:extLst>
              <a:ext uri="{FF2B5EF4-FFF2-40B4-BE49-F238E27FC236}">
                <a16:creationId xmlns:a16="http://schemas.microsoft.com/office/drawing/2014/main" id="{97436E10-8105-BBCF-727E-C3D3CFB2FB0F}"/>
              </a:ext>
            </a:extLst>
          </p:cNvPr>
          <p:cNvSpPr txBox="1"/>
          <p:nvPr/>
        </p:nvSpPr>
        <p:spPr>
          <a:xfrm>
            <a:off x="142363" y="1450177"/>
            <a:ext cx="4379585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100" dirty="0" smtClean="0"/>
          </a:p>
          <a:p>
            <a:pPr algn="ctr"/>
            <a:r>
              <a:rPr lang="en-GB" sz="1100" dirty="0" smtClean="0"/>
              <a:t>In year 2 we learnt that, Florence </a:t>
            </a:r>
            <a:r>
              <a:rPr lang="en-GB" sz="1100" dirty="0"/>
              <a:t>Nightingale was a significant person because she was the founder of modern nursing, making hospitals safe and </a:t>
            </a:r>
            <a:r>
              <a:rPr lang="en-GB" sz="1100" dirty="0" smtClean="0"/>
              <a:t>hygienic</a:t>
            </a:r>
            <a:r>
              <a:rPr lang="en-GB" sz="1100" dirty="0"/>
              <a:t> </a:t>
            </a:r>
            <a:r>
              <a:rPr lang="en-GB" sz="1100" dirty="0" smtClean="0">
                <a:solidFill>
                  <a:srgbClr val="45BDF2"/>
                </a:solidFill>
              </a:rPr>
              <a:t>migrating </a:t>
            </a:r>
            <a:r>
              <a:rPr lang="en-GB" sz="1100" dirty="0" smtClean="0"/>
              <a:t>to various places throughout her life.</a:t>
            </a:r>
          </a:p>
          <a:p>
            <a:pPr algn="ctr"/>
            <a:endParaRPr lang="en-GB" sz="1100" u="sng" dirty="0"/>
          </a:p>
          <a:p>
            <a:pPr algn="ctr" fontAlgn="base">
              <a:buNone/>
            </a:pPr>
            <a:r>
              <a:rPr lang="en-GB" sz="1100" dirty="0" smtClean="0"/>
              <a:t>In year 3 we learnt that, early </a:t>
            </a:r>
            <a:r>
              <a:rPr lang="en-GB" sz="1100" dirty="0">
                <a:solidFill>
                  <a:srgbClr val="FF0000"/>
                </a:solidFill>
              </a:rPr>
              <a:t>civilisations</a:t>
            </a:r>
            <a:r>
              <a:rPr lang="en-GB" sz="1100" dirty="0"/>
              <a:t> were built on a river for food, trade and keeping clean. </a:t>
            </a:r>
            <a:endParaRPr lang="en-GB" sz="1100" dirty="0" smtClean="0">
              <a:solidFill>
                <a:srgbClr val="FF0000"/>
              </a:solidFill>
              <a:ea typeface="Calibri" panose="020F0502020204030204" pitchFamily="34" charset="0"/>
              <a:cs typeface="Segoe UI" panose="020B0502040204020203" pitchFamily="34" charset="0"/>
            </a:endParaRPr>
          </a:p>
          <a:p>
            <a:pPr algn="ctr" fontAlgn="base">
              <a:buNone/>
            </a:pPr>
            <a:endParaRPr lang="en-GB" sz="1200" dirty="0">
              <a:solidFill>
                <a:srgbClr val="FF0000"/>
              </a:solidFill>
              <a:latin typeface="Sassoon Primary Std" panose="020B050302010303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529" y="1380932"/>
            <a:ext cx="7374595" cy="1412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42358" y="5324085"/>
            <a:ext cx="1187807" cy="1011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30320" y="5516334"/>
            <a:ext cx="970676" cy="100576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09797" y="5420209"/>
            <a:ext cx="1064273" cy="11018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1499" y="5561577"/>
            <a:ext cx="971687" cy="96051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78404" y="5585940"/>
            <a:ext cx="936155" cy="936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9202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570</TotalTime>
  <Words>387</Words>
  <Application>Microsoft Office PowerPoint</Application>
  <PresentationFormat>Widescreen</PresentationFormat>
  <Paragraphs>44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Sassoon Primary Std</vt:lpstr>
      <vt:lpstr>Segoe UI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Joanne Scholes</dc:creator>
  <cp:lastModifiedBy>Phillip  Crowther</cp:lastModifiedBy>
  <cp:revision>26</cp:revision>
  <cp:lastPrinted>2025-07-18T09:15:59Z</cp:lastPrinted>
  <dcterms:created xsi:type="dcterms:W3CDTF">2025-06-26T06:58:17Z</dcterms:created>
  <dcterms:modified xsi:type="dcterms:W3CDTF">2025-09-02T12:24:47Z</dcterms:modified>
</cp:coreProperties>
</file>